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 id="2147483744" r:id="rId3"/>
    <p:sldMasterId id="2147483756" r:id="rId4"/>
    <p:sldMasterId id="2147483768" r:id="rId5"/>
    <p:sldMasterId id="2147483780" r:id="rId6"/>
    <p:sldMasterId id="2147483792" r:id="rId7"/>
  </p:sldMasterIdLst>
  <p:notesMasterIdLst>
    <p:notesMasterId r:id="rId30"/>
  </p:notesMasterIdLst>
  <p:handoutMasterIdLst>
    <p:handoutMasterId r:id="rId31"/>
  </p:handoutMasterIdLst>
  <p:sldIdLst>
    <p:sldId id="278" r:id="rId8"/>
    <p:sldId id="363" r:id="rId9"/>
    <p:sldId id="276" r:id="rId10"/>
    <p:sldId id="357" r:id="rId11"/>
    <p:sldId id="353" r:id="rId12"/>
    <p:sldId id="342" r:id="rId13"/>
    <p:sldId id="343" r:id="rId14"/>
    <p:sldId id="344" r:id="rId15"/>
    <p:sldId id="345" r:id="rId16"/>
    <p:sldId id="346" r:id="rId17"/>
    <p:sldId id="347" r:id="rId18"/>
    <p:sldId id="348" r:id="rId19"/>
    <p:sldId id="359" r:id="rId20"/>
    <p:sldId id="360" r:id="rId21"/>
    <p:sldId id="349" r:id="rId22"/>
    <p:sldId id="350" r:id="rId23"/>
    <p:sldId id="365" r:id="rId24"/>
    <p:sldId id="367" r:id="rId25"/>
    <p:sldId id="366" r:id="rId26"/>
    <p:sldId id="351" r:id="rId27"/>
    <p:sldId id="352" r:id="rId28"/>
    <p:sldId id="36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767"/>
    <a:srgbClr val="663300"/>
    <a:srgbClr val="FAC890"/>
    <a:srgbClr val="0D3769"/>
    <a:srgbClr val="0D3D6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83165" autoAdjust="0"/>
  </p:normalViewPr>
  <p:slideViewPr>
    <p:cSldViewPr>
      <p:cViewPr varScale="1">
        <p:scale>
          <a:sx n="53" d="100"/>
          <a:sy n="53" d="100"/>
        </p:scale>
        <p:origin x="1348" y="24"/>
      </p:cViewPr>
      <p:guideLst>
        <p:guide orient="horz" pos="2160"/>
        <p:guide pos="2880"/>
      </p:guideLst>
    </p:cSldViewPr>
  </p:slideViewPr>
  <p:notesTextViewPr>
    <p:cViewPr>
      <p:scale>
        <a:sx n="1" d="1"/>
        <a:sy n="1" d="1"/>
      </p:scale>
      <p:origin x="0" y="0"/>
    </p:cViewPr>
  </p:notesTextViewPr>
  <p:sorterViewPr>
    <p:cViewPr>
      <p:scale>
        <a:sx n="100" d="100"/>
        <a:sy n="100" d="100"/>
      </p:scale>
      <p:origin x="0" y="-4584"/>
    </p:cViewPr>
  </p:sorterViewPr>
  <p:notesViewPr>
    <p:cSldViewPr>
      <p:cViewPr varScale="1">
        <p:scale>
          <a:sx n="80" d="100"/>
          <a:sy n="80" d="100"/>
        </p:scale>
        <p:origin x="306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1728"/>
          </a:xfrm>
          <a:prstGeom prst="rect">
            <a:avLst/>
          </a:prstGeom>
        </p:spPr>
        <p:txBody>
          <a:bodyPr vert="horz" lIns="96663" tIns="48332" rIns="96663" bIns="48332" rtlCol="0"/>
          <a:lstStyle>
            <a:lvl1pPr algn="r">
              <a:defRPr sz="1300"/>
            </a:lvl1pPr>
          </a:lstStyle>
          <a:p>
            <a:fld id="{C1779923-CE62-4316-9086-EE7EB8FA38E3}" type="datetimeFigureOut">
              <a:rPr lang="en-US" smtClean="0"/>
              <a:t>2/27/2018</a:t>
            </a:fld>
            <a:endParaRPr lang="en-US"/>
          </a:p>
        </p:txBody>
      </p:sp>
      <p:sp>
        <p:nvSpPr>
          <p:cNvPr id="4" name="Footer Placeholder 3"/>
          <p:cNvSpPr>
            <a:spLocks noGrp="1"/>
          </p:cNvSpPr>
          <p:nvPr>
            <p:ph type="ftr" sz="quarter" idx="2"/>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63" tIns="48332" rIns="96663" bIns="48332" rtlCol="0" anchor="b"/>
          <a:lstStyle>
            <a:lvl1pPr algn="r">
              <a:defRPr sz="1300"/>
            </a:lvl1pPr>
          </a:lstStyle>
          <a:p>
            <a:fld id="{D5B28CEA-ED2E-459B-9851-AE10EC01521A}" type="slidenum">
              <a:rPr lang="en-US" smtClean="0"/>
              <a:t>‹#›</a:t>
            </a:fld>
            <a:endParaRPr lang="en-US"/>
          </a:p>
        </p:txBody>
      </p:sp>
    </p:spTree>
    <p:extLst>
      <p:ext uri="{BB962C8B-B14F-4D97-AF65-F5344CB8AC3E}">
        <p14:creationId xmlns:p14="http://schemas.microsoft.com/office/powerpoint/2010/main" val="4274109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CA"/>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25DD0C48-AFCD-4246-BC8D-11920B0AC33B}" type="datetimeFigureOut">
              <a:rPr lang="en-CA" smtClean="0"/>
              <a:t>2018-02-27</a:t>
            </a:fld>
            <a:endParaRPr lang="en-CA"/>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CA"/>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CA"/>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DAE4C0A9-6283-4BD6-9F7B-AE6CFD2DF210}" type="slidenum">
              <a:rPr lang="en-CA" smtClean="0"/>
              <a:t>‹#›</a:t>
            </a:fld>
            <a:endParaRPr lang="en-CA"/>
          </a:p>
        </p:txBody>
      </p:sp>
    </p:spTree>
    <p:extLst>
      <p:ext uri="{BB962C8B-B14F-4D97-AF65-F5344CB8AC3E}">
        <p14:creationId xmlns:p14="http://schemas.microsoft.com/office/powerpoint/2010/main" val="6018111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a:p>
            <a:endParaRPr lang="en-US" dirty="0"/>
          </a:p>
        </p:txBody>
      </p:sp>
    </p:spTree>
    <p:extLst>
      <p:ext uri="{BB962C8B-B14F-4D97-AF65-F5344CB8AC3E}">
        <p14:creationId xmlns:p14="http://schemas.microsoft.com/office/powerpoint/2010/main" val="159040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356942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SUE</a:t>
            </a:r>
          </a:p>
        </p:txBody>
      </p:sp>
    </p:spTree>
    <p:extLst>
      <p:ext uri="{BB962C8B-B14F-4D97-AF65-F5344CB8AC3E}">
        <p14:creationId xmlns:p14="http://schemas.microsoft.com/office/powerpoint/2010/main" val="243219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105250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105250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105250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2384218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 – BACKGROUND</a:t>
            </a:r>
            <a:r>
              <a:rPr lang="en-US" baseline="0" dirty="0"/>
              <a:t> DURING HER SPEECH </a:t>
            </a:r>
            <a:endParaRPr lang="en-US" dirty="0"/>
          </a:p>
        </p:txBody>
      </p:sp>
    </p:spTree>
    <p:extLst>
      <p:ext uri="{BB962C8B-B14F-4D97-AF65-F5344CB8AC3E}">
        <p14:creationId xmlns:p14="http://schemas.microsoft.com/office/powerpoint/2010/main" val="203129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EMMIE</a:t>
            </a:r>
          </a:p>
          <a:p>
            <a:endParaRPr lang="en-CA" dirty="0"/>
          </a:p>
        </p:txBody>
      </p:sp>
    </p:spTree>
    <p:extLst>
      <p:ext uri="{BB962C8B-B14F-4D97-AF65-F5344CB8AC3E}">
        <p14:creationId xmlns:p14="http://schemas.microsoft.com/office/powerpoint/2010/main" val="169169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EMMIE</a:t>
            </a:r>
          </a:p>
          <a:p>
            <a:endParaRPr lang="en-CA" dirty="0"/>
          </a:p>
        </p:txBody>
      </p:sp>
    </p:spTree>
    <p:extLst>
      <p:ext uri="{BB962C8B-B14F-4D97-AF65-F5344CB8AC3E}">
        <p14:creationId xmlns:p14="http://schemas.microsoft.com/office/powerpoint/2010/main" val="169169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EMMIE</a:t>
            </a:r>
            <a:endParaRPr lang="en-CA" dirty="0"/>
          </a:p>
        </p:txBody>
      </p:sp>
    </p:spTree>
    <p:extLst>
      <p:ext uri="{BB962C8B-B14F-4D97-AF65-F5344CB8AC3E}">
        <p14:creationId xmlns:p14="http://schemas.microsoft.com/office/powerpoint/2010/main" val="169169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Tree>
    <p:extLst>
      <p:ext uri="{BB962C8B-B14F-4D97-AF65-F5344CB8AC3E}">
        <p14:creationId xmlns:p14="http://schemas.microsoft.com/office/powerpoint/2010/main" val="1590409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253416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Tree>
    <p:extLst>
      <p:ext uri="{BB962C8B-B14F-4D97-AF65-F5344CB8AC3E}">
        <p14:creationId xmlns:p14="http://schemas.microsoft.com/office/powerpoint/2010/main" val="77327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Tree>
    <p:extLst>
      <p:ext uri="{BB962C8B-B14F-4D97-AF65-F5344CB8AC3E}">
        <p14:creationId xmlns:p14="http://schemas.microsoft.com/office/powerpoint/2010/main" val="7732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STEVE</a:t>
            </a:r>
          </a:p>
        </p:txBody>
      </p:sp>
    </p:spTree>
    <p:extLst>
      <p:ext uri="{BB962C8B-B14F-4D97-AF65-F5344CB8AC3E}">
        <p14:creationId xmlns:p14="http://schemas.microsoft.com/office/powerpoint/2010/main" val="364407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SUE</a:t>
            </a:r>
          </a:p>
        </p:txBody>
      </p:sp>
    </p:spTree>
    <p:extLst>
      <p:ext uri="{BB962C8B-B14F-4D97-AF65-F5344CB8AC3E}">
        <p14:creationId xmlns:p14="http://schemas.microsoft.com/office/powerpoint/2010/main" val="364407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SUE</a:t>
            </a:r>
          </a:p>
        </p:txBody>
      </p:sp>
    </p:spTree>
    <p:extLst>
      <p:ext uri="{BB962C8B-B14F-4D97-AF65-F5344CB8AC3E}">
        <p14:creationId xmlns:p14="http://schemas.microsoft.com/office/powerpoint/2010/main" val="169169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253848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260551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3279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Tree>
    <p:extLst>
      <p:ext uri="{BB962C8B-B14F-4D97-AF65-F5344CB8AC3E}">
        <p14:creationId xmlns:p14="http://schemas.microsoft.com/office/powerpoint/2010/main" val="137007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BBB0694-B57F-4CFE-8528-8449D239EB68}" type="datetime1">
              <a:rPr lang="en-CA" smtClean="0"/>
              <a:t>2018-02-27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22596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C7BCEC5-A82D-4FFF-AAEF-DD778E3C3024}" type="datetime1">
              <a:rPr lang="en-CA" smtClean="0"/>
              <a:t>2018-02-27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35142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982E8AC-CAB1-41B0-8F90-2A31D16C4EBC}" type="datetime1">
              <a:rPr lang="en-CA" smtClean="0"/>
              <a:t>2018-02-27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8059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9389111-9062-43C7-9C2B-EF515E1BFB5E}"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7612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5F494F-E4A0-441B-8814-367CA197448B}"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171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3F040-766F-48B2-A6C5-3283917571BA}"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34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06BFE8A-CAC3-4AEA-88AA-0C62289DF4B7}"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315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E3C272F-A6CB-4DA0-981F-69F80EFF3050}" type="datetime1">
              <a:rPr lang="en-CA" smtClean="0">
                <a:solidFill>
                  <a:prstClr val="black">
                    <a:tint val="75000"/>
                  </a:prstClr>
                </a:solidFill>
              </a:rPr>
              <a:t>2018-02-27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2782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85AE348-F972-4B86-BFD7-6F4A2B434CBE}" type="datetime1">
              <a:rPr lang="en-CA" smtClean="0">
                <a:solidFill>
                  <a:prstClr val="black">
                    <a:tint val="75000"/>
                  </a:prstClr>
                </a:solidFill>
              </a:rPr>
              <a:t>2018-02-27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8452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E69A-DF5A-4884-92CB-62EC844FE5AE}" type="datetime1">
              <a:rPr lang="en-CA" smtClean="0">
                <a:solidFill>
                  <a:prstClr val="black">
                    <a:tint val="75000"/>
                  </a:prstClr>
                </a:solidFill>
              </a:rPr>
              <a:t>2018-02-27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4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730D1-DF59-453A-9B26-20E3E15018C4}"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635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3FD60F-0BBA-44DE-9904-E496DE569BDA}" type="datetime1">
              <a:rPr lang="en-CA" smtClean="0"/>
              <a:t>2018-02-27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1250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4BB27-35C4-4F52-9FDB-6673C9A8CBDE}"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5340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4688405-2E14-4D3F-8C95-ECAAC3DAFFE4}"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901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401AE09-1B9D-4B27-80C2-C53D4AFA8A32}"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6427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0386B37-6CCA-4DD9-86B1-6BACAC39B9BB}"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704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5B71C4-23E4-4368-9802-52BEAA6EF7E3}"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830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19054-4D3B-4549-9F41-7031AEF15B18}"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965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1C47FD-CB2B-4210-85DF-FFACE955238C}"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7780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A598C63-2CD6-495F-AD1F-6A518C50257B}" type="datetime1">
              <a:rPr lang="en-CA" smtClean="0">
                <a:solidFill>
                  <a:prstClr val="black">
                    <a:tint val="75000"/>
                  </a:prstClr>
                </a:solidFill>
              </a:rPr>
              <a:t>2018-02-27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974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60EC40B-BBAE-43EC-90A9-51831ED0E149}" type="datetime1">
              <a:rPr lang="en-CA" smtClean="0">
                <a:solidFill>
                  <a:prstClr val="black">
                    <a:tint val="75000"/>
                  </a:prstClr>
                </a:solidFill>
              </a:rPr>
              <a:t>2018-02-27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31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4052D-56C9-4C2A-B271-CFDF9F89F7DD}" type="datetime1">
              <a:rPr lang="en-CA" smtClean="0">
                <a:solidFill>
                  <a:prstClr val="black">
                    <a:tint val="75000"/>
                  </a:prstClr>
                </a:solidFill>
              </a:rPr>
              <a:t>2018-02-27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200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95D62-05FC-4B18-8493-147C75ECE266}" type="datetime1">
              <a:rPr lang="en-CA" smtClean="0"/>
              <a:t>2018-02-27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14709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5240A-EFB6-456C-8246-2649DEACC949}"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70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91F91-3FA5-4BD8-9E5B-202F6CED8EB8}"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0024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237F7BA-9F56-48E1-A02F-3833890E0816}"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100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5E82519-512D-4D6C-B2FE-0011DDE33956}"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581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282806E-D87F-4B50-90DB-16226B70D38A}"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748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7498202-82B6-49BD-96D2-DCB8506E4BAD}"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4425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CC11E0-4A34-4F05-A6B4-FEA154F2D6E1}"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934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D60C12A-FD63-4288-89E2-26EC829E8EBD}"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136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AD0679D-5D4B-4280-87DE-8BFEB5369271}" type="datetime1">
              <a:rPr lang="en-CA" smtClean="0">
                <a:solidFill>
                  <a:prstClr val="black">
                    <a:tint val="75000"/>
                  </a:prstClr>
                </a:solidFill>
              </a:rPr>
              <a:t>2018-02-27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179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B8526DC-12AF-4B32-978B-DB538B9E8E55}" type="datetime1">
              <a:rPr lang="en-CA" smtClean="0">
                <a:solidFill>
                  <a:prstClr val="black">
                    <a:tint val="75000"/>
                  </a:prstClr>
                </a:solidFill>
              </a:rPr>
              <a:t>2018-02-27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8682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FA9FB15-DC5A-4EF0-B4CF-7975C3C4E34A}" type="datetime1">
              <a:rPr lang="en-CA" smtClean="0"/>
              <a:t>2018-02-27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5613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8522D-4D09-4886-AF6F-AFFD4A460BA6}" type="datetime1">
              <a:rPr lang="en-CA" smtClean="0">
                <a:solidFill>
                  <a:prstClr val="black">
                    <a:tint val="75000"/>
                  </a:prstClr>
                </a:solidFill>
              </a:rPr>
              <a:t>2018-02-27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4537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7CC80-389F-4FEF-9B60-DA6B74213AD1}"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0303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F62044-D17D-43B9-9586-D5A07E9B732D}"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9236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1E748E-C977-4863-A075-234E0630A24F}"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046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74AD64E-B484-4B05-A525-DAD413748AFA}"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55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5DA43A8-BCCE-4388-93A0-68E67C864475}"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142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878A82-9645-40A0-BD26-26AF8FD481D6}"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9899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E6DDA5-B8B0-4799-A2EE-84F96AD6077F}"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534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04E17F-64F3-4366-BBD4-5B6790B525E2}"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777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A68266D-135B-4378-9E5B-294E08834231}" type="datetime1">
              <a:rPr lang="en-CA" smtClean="0">
                <a:solidFill>
                  <a:prstClr val="black">
                    <a:tint val="75000"/>
                  </a:prstClr>
                </a:solidFill>
              </a:rPr>
              <a:t>2018-02-27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8469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EE4BE08-1E59-4777-A511-E408B6B22B88}" type="datetime1">
              <a:rPr lang="en-CA" smtClean="0"/>
              <a:t>2018-02-27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167457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F978430-2974-4219-9671-F6796EBD9EF3}" type="datetime1">
              <a:rPr lang="en-CA" smtClean="0">
                <a:solidFill>
                  <a:prstClr val="black">
                    <a:tint val="75000"/>
                  </a:prstClr>
                </a:solidFill>
              </a:rPr>
              <a:t>2018-02-27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14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4E84D-6437-41B5-9692-740523501BD0}" type="datetime1">
              <a:rPr lang="en-CA" smtClean="0">
                <a:solidFill>
                  <a:prstClr val="black">
                    <a:tint val="75000"/>
                  </a:prstClr>
                </a:solidFill>
              </a:rPr>
              <a:t>2018-02-27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8533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E8125-AD5C-4F1E-9E9E-39485AACE791}"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7188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D635EF-ED26-42D5-897B-90EA3924C9D4}"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4216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8941AED-8467-498B-A8EE-6C50299E15B1}"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666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B3E816-84B5-430B-8449-49B65A1D5BA1}"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881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C81A8AD-2BC1-4B8F-B44F-ACC3BB33B97A}"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711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FDD250-338E-4716-A007-5B36ACA52F96}"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3886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3B1D6-D18E-49CD-A3C1-3CEF898F87A0}"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372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38232AD-80DF-4488-B1CE-E22BB4C63E4B}"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4181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4C1EDB2-D235-4D3C-A382-862D0F8A8EAA}" type="datetime1">
              <a:rPr lang="en-CA" smtClean="0"/>
              <a:t>2018-02-27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6033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B8F4603-9BBA-4387-8846-1A8517CD39C2}" type="datetime1">
              <a:rPr lang="en-CA" smtClean="0">
                <a:solidFill>
                  <a:prstClr val="black">
                    <a:tint val="75000"/>
                  </a:prstClr>
                </a:solidFill>
              </a:rPr>
              <a:t>2018-02-27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50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10EC9B3-607E-4305-A202-E393220336CA}" type="datetime1">
              <a:rPr lang="en-CA" smtClean="0">
                <a:solidFill>
                  <a:prstClr val="black">
                    <a:tint val="75000"/>
                  </a:prstClr>
                </a:solidFill>
              </a:rPr>
              <a:t>2018-02-27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370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8DAD-24FB-45A0-87F2-B1B83A189E57}" type="datetime1">
              <a:rPr lang="en-CA" smtClean="0">
                <a:solidFill>
                  <a:prstClr val="black">
                    <a:tint val="75000"/>
                  </a:prstClr>
                </a:solidFill>
              </a:rPr>
              <a:t>2018-02-27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976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D6DB24-689D-4404-83AF-7B2A569E8054}"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3358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790F9-E44F-4E7A-B911-A07DDB5B6799}"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9369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903007-208F-4381-99C4-42E8EBB75B28}"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497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759A846-FCF1-4AEC-A160-795B72CDD5EA}"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45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7EFE255-4CD3-49DC-811B-634150076D34}"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968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4A9A22-4427-4275-A35D-4984E71ACC87}"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08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3CE0D-375C-4438-B8C2-8F99E40B50BD}"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307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390B8-7D0E-450B-97CD-F739DBE2B15C}" type="datetime1">
              <a:rPr lang="en-CA" smtClean="0"/>
              <a:t>2018-02-27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334042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E4EC3E-5747-4159-BD3C-B6FC95D33199}"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8563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2BE34A4-0E0D-47DB-B481-AE8B8E481EAF}" type="datetime1">
              <a:rPr lang="en-CA" smtClean="0">
                <a:solidFill>
                  <a:prstClr val="black">
                    <a:tint val="75000"/>
                  </a:prstClr>
                </a:solidFill>
              </a:rPr>
              <a:t>2018-02-27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4105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022A79E-63BA-4651-B5EE-AC4F615467A2}" type="datetime1">
              <a:rPr lang="en-CA" smtClean="0">
                <a:solidFill>
                  <a:prstClr val="black">
                    <a:tint val="75000"/>
                  </a:prstClr>
                </a:solidFill>
              </a:rPr>
              <a:t>2018-02-27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3887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3AFA8-B3BE-4DD0-AF83-8E070267409C}" type="datetime1">
              <a:rPr lang="en-CA" smtClean="0">
                <a:solidFill>
                  <a:prstClr val="black">
                    <a:tint val="75000"/>
                  </a:prstClr>
                </a:solidFill>
              </a:rPr>
              <a:t>2018-02-27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063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99546-B4F6-416E-96DC-513D9E01C853}"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089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48774-13CB-400F-87F1-91725D077976}" type="datetime1">
              <a:rPr lang="en-CA" smtClean="0">
                <a:solidFill>
                  <a:prstClr val="black">
                    <a:tint val="75000"/>
                  </a:prstClr>
                </a:solidFill>
              </a:rPr>
              <a:t>2018-02-27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8166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1A39A7-E5FD-455F-8CAC-6F35A9F31483}"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440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ABD6C54-4324-4F12-BC59-F97B9830048C}"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9713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2A92F8-8A6B-4EF8-8DCB-CBC873552BE4}" type="datetime1">
              <a:rPr lang="en-CA" smtClean="0"/>
              <a:t>2018-02-27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17673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C84DD8-46C5-44E1-92DC-148AC5C7420C}" type="datetime1">
              <a:rPr lang="en-CA" smtClean="0"/>
              <a:t>2018-02-27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FAD836-7236-4197-89DB-B4879A74D432}" type="slidenum">
              <a:rPr lang="en-CA" smtClean="0"/>
              <a:t>‹#›</a:t>
            </a:fld>
            <a:endParaRPr lang="en-CA"/>
          </a:p>
        </p:txBody>
      </p:sp>
    </p:spTree>
    <p:extLst>
      <p:ext uri="{BB962C8B-B14F-4D97-AF65-F5344CB8AC3E}">
        <p14:creationId xmlns:p14="http://schemas.microsoft.com/office/powerpoint/2010/main" val="7281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D0D5-0602-4194-8E6E-2ABC119830E4}" type="datetime1">
              <a:rPr lang="en-CA" smtClean="0"/>
              <a:t>2018-02-27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t>‹#›</a:t>
            </a:fld>
            <a:endParaRPr lang="en-CA"/>
          </a:p>
        </p:txBody>
      </p:sp>
    </p:spTree>
    <p:extLst>
      <p:ext uri="{BB962C8B-B14F-4D97-AF65-F5344CB8AC3E}">
        <p14:creationId xmlns:p14="http://schemas.microsoft.com/office/powerpoint/2010/main" val="35608774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39E0E-ADCC-4E0D-BC9A-DA41D02B863C}"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461972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18BD9-471A-492F-B42B-A2A5AA5B9E48}"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121199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8753B-993A-4B55-88E6-EB74E8CC7F3B}"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941303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FF5CE-A541-4FD3-8647-C23E36BD9989}"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75383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DF54F-2F9D-47E7-80E5-8B0BA8DCCE58}"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074810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90E90-B91E-4841-B29A-A2B4BB75C3E5}" type="datetime1">
              <a:rPr lang="en-CA" smtClean="0">
                <a:solidFill>
                  <a:prstClr val="black">
                    <a:tint val="75000"/>
                  </a:prstClr>
                </a:solidFill>
              </a:rPr>
              <a:t>2018-02-27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D836-7236-4197-89DB-B4879A74D43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3535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8.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0.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94"/>
            <a:ext cx="9162003" cy="686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8839" y="1268760"/>
            <a:ext cx="8466321" cy="3416320"/>
          </a:xfrm>
          <a:prstGeom prst="rect">
            <a:avLst/>
          </a:prstGeom>
          <a:noFill/>
        </p:spPr>
        <p:txBody>
          <a:bodyPr wrap="square" rtlCol="0">
            <a:spAutoFit/>
          </a:bodyPr>
          <a:lstStyle/>
          <a:p>
            <a:pPr algn="ctr"/>
            <a:endParaRPr lang="en-US" sz="3600" b="1" dirty="0">
              <a:solidFill>
                <a:srgbClr val="0F3767"/>
              </a:solidFill>
              <a:latin typeface="Times New Roman" pitchFamily="18" charset="0"/>
              <a:cs typeface="Times New Roman" pitchFamily="18" charset="0"/>
            </a:endParaRPr>
          </a:p>
          <a:p>
            <a:pPr algn="ctr"/>
            <a:r>
              <a:rPr lang="en-US" sz="3600" b="1" dirty="0">
                <a:solidFill>
                  <a:srgbClr val="0F3767"/>
                </a:solidFill>
                <a:latin typeface="Times New Roman" pitchFamily="18" charset="0"/>
                <a:cs typeface="Times New Roman" pitchFamily="18" charset="0"/>
              </a:rPr>
              <a:t>Yukon First Nation </a:t>
            </a:r>
          </a:p>
          <a:p>
            <a:pPr algn="ctr"/>
            <a:r>
              <a:rPr lang="en-US" sz="3600" b="1" dirty="0">
                <a:solidFill>
                  <a:srgbClr val="0F3767"/>
                </a:solidFill>
                <a:latin typeface="Times New Roman" pitchFamily="18" charset="0"/>
                <a:cs typeface="Times New Roman" pitchFamily="18" charset="0"/>
              </a:rPr>
              <a:t>Engagement and Consultation Guide</a:t>
            </a:r>
          </a:p>
          <a:p>
            <a:pPr algn="ctr"/>
            <a:endParaRPr lang="en-US" sz="3600" b="1" dirty="0">
              <a:solidFill>
                <a:srgbClr val="0F3767"/>
              </a:solidFill>
              <a:latin typeface="Times New Roman" pitchFamily="18" charset="0"/>
              <a:cs typeface="Times New Roman" pitchFamily="18" charset="0"/>
            </a:endParaRPr>
          </a:p>
          <a:p>
            <a:pPr algn="ctr"/>
            <a:r>
              <a:rPr lang="en-US" sz="3600" b="1" dirty="0">
                <a:solidFill>
                  <a:srgbClr val="0F3767"/>
                </a:solidFill>
                <a:latin typeface="Times New Roman" pitchFamily="18" charset="0"/>
                <a:cs typeface="Times New Roman" pitchFamily="18" charset="0"/>
              </a:rPr>
              <a:t>An Innovative Approach</a:t>
            </a:r>
            <a:endParaRPr lang="en-US" sz="3600" dirty="0">
              <a:solidFill>
                <a:srgbClr val="0F3767"/>
              </a:solidFill>
              <a:latin typeface="Times New Roman" pitchFamily="18" charset="0"/>
              <a:cs typeface="Times New Roman" pitchFamily="18" charset="0"/>
            </a:endParaRPr>
          </a:p>
          <a:p>
            <a:pPr algn="ctr"/>
            <a:endParaRPr lang="en-US" sz="3600" dirty="0">
              <a:solidFill>
                <a:srgbClr val="0F3767"/>
              </a:solidFill>
              <a:latin typeface="Times New Roman" pitchFamily="18" charset="0"/>
              <a:cs typeface="Times New Roman" pitchFamily="18" charset="0"/>
            </a:endParaRPr>
          </a:p>
        </p:txBody>
      </p:sp>
      <p:sp>
        <p:nvSpPr>
          <p:cNvPr id="8" name="TextBox 7"/>
          <p:cNvSpPr txBox="1"/>
          <p:nvPr/>
        </p:nvSpPr>
        <p:spPr>
          <a:xfrm>
            <a:off x="6970097" y="6308725"/>
            <a:ext cx="1619672" cy="584775"/>
          </a:xfrm>
          <a:prstGeom prst="rect">
            <a:avLst/>
          </a:prstGeom>
          <a:noFill/>
        </p:spPr>
        <p:txBody>
          <a:bodyPr wrap="square" rtlCol="0">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sz="1600" b="1" dirty="0">
                <a:solidFill>
                  <a:srgbClr val="0F3767"/>
                </a:solidFill>
                <a:latin typeface="Times New Roman" pitchFamily="18" charset="0"/>
                <a:cs typeface="Times New Roman" pitchFamily="18" charset="0"/>
              </a:rPr>
              <a:t> </a:t>
            </a:r>
          </a:p>
        </p:txBody>
      </p:sp>
      <p:sp>
        <p:nvSpPr>
          <p:cNvPr id="6" name="Slide Number Placeholder 5">
            <a:extLst>
              <a:ext uri="{FF2B5EF4-FFF2-40B4-BE49-F238E27FC236}">
                <a16:creationId xmlns:a16="http://schemas.microsoft.com/office/drawing/2014/main" id="{6FB8C39A-3DB2-4525-8641-D78D0DE52075}"/>
              </a:ext>
            </a:extLst>
          </p:cNvPr>
          <p:cNvSpPr>
            <a:spLocks noGrp="1"/>
          </p:cNvSpPr>
          <p:nvPr>
            <p:ph type="sldNum" sz="quarter" idx="12"/>
          </p:nvPr>
        </p:nvSpPr>
        <p:spPr>
          <a:xfrm>
            <a:off x="6553200" y="6356350"/>
            <a:ext cx="2133600" cy="365125"/>
          </a:xfrm>
        </p:spPr>
        <p:txBody>
          <a:bodyPr/>
          <a:lstStyle/>
          <a:p>
            <a:fld id="{91FAD836-7236-4197-89DB-B4879A74D432}" type="slidenum">
              <a:rPr lang="en-CA" smtClean="0"/>
              <a:pPr/>
              <a:t>1</a:t>
            </a:fld>
            <a:endParaRPr lang="en-CA" dirty="0"/>
          </a:p>
        </p:txBody>
      </p:sp>
    </p:spTree>
    <p:extLst>
      <p:ext uri="{BB962C8B-B14F-4D97-AF65-F5344CB8AC3E}">
        <p14:creationId xmlns:p14="http://schemas.microsoft.com/office/powerpoint/2010/main" val="307472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4" y="7507"/>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312" y="1041670"/>
            <a:ext cx="4655319" cy="46935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Start early</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Take time</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Be patient</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Get to know the local community at a “people” level</a:t>
            </a:r>
          </a:p>
          <a:p>
            <a:pPr marL="285750" indent="-285750">
              <a:spcAft>
                <a:spcPts val="600"/>
              </a:spcAft>
              <a:buFont typeface="Arial" panose="020B0604020202020204" pitchFamily="34" charset="0"/>
              <a:buChar char="•"/>
            </a:pPr>
            <a:r>
              <a:rPr lang="en-CA" sz="2400" dirty="0">
                <a:solidFill>
                  <a:srgbClr val="0F3767"/>
                </a:solidFill>
                <a:latin typeface="Times New Roman" pitchFamily="18" charset="0"/>
                <a:cs typeface="Times New Roman" pitchFamily="18" charset="0"/>
              </a:rPr>
              <a:t>Join community key events &amp; celebrations</a:t>
            </a:r>
            <a:endParaRPr lang="en-US" sz="2400" dirty="0">
              <a:solidFill>
                <a:srgbClr val="0F3767"/>
              </a:solidFill>
              <a:latin typeface="Times New Roman" pitchFamily="18" charset="0"/>
              <a:cs typeface="Times New Roman" pitchFamily="18" charset="0"/>
            </a:endParaRP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Keep it simple</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Know what the project can withstand</a:t>
            </a:r>
          </a:p>
          <a:p>
            <a:pPr>
              <a:spcAft>
                <a:spcPts val="600"/>
              </a:spcAft>
            </a:pPr>
            <a:endParaRPr lang="en-US" sz="2400" dirty="0">
              <a:solidFill>
                <a:srgbClr val="0F3767"/>
              </a:solidFill>
              <a:latin typeface="Times New Roman" pitchFamily="18" charset="0"/>
              <a:cs typeface="Times New Roman" pitchFamily="18" charset="0"/>
            </a:endParaRPr>
          </a:p>
        </p:txBody>
      </p:sp>
      <p:sp>
        <p:nvSpPr>
          <p:cNvPr id="9" name="TextBox 8"/>
          <p:cNvSpPr txBox="1"/>
          <p:nvPr/>
        </p:nvSpPr>
        <p:spPr>
          <a:xfrm>
            <a:off x="179512" y="128208"/>
            <a:ext cx="6480719" cy="646331"/>
          </a:xfrm>
          <a:prstGeom prst="rect">
            <a:avLst/>
          </a:prstGeom>
          <a:noFill/>
        </p:spPr>
        <p:txBody>
          <a:bodyPr wrap="square" rtlCol="0">
            <a:spAutoFit/>
          </a:bodyPr>
          <a:lstStyle/>
          <a:p>
            <a:r>
              <a:rPr lang="en-CA" sz="3600" b="1" dirty="0">
                <a:solidFill>
                  <a:srgbClr val="0F3767"/>
                </a:solidFill>
                <a:latin typeface="Times New Roman" pitchFamily="18" charset="0"/>
                <a:cs typeface="Times New Roman" pitchFamily="18" charset="0"/>
              </a:rPr>
              <a:t>Key Messages: What We Heard</a:t>
            </a:r>
          </a:p>
        </p:txBody>
      </p:sp>
      <p:cxnSp>
        <p:nvCxnSpPr>
          <p:cNvPr id="11" name="Straight Connector 10"/>
          <p:cNvCxnSpPr/>
          <p:nvPr/>
        </p:nvCxnSpPr>
        <p:spPr>
          <a:xfrm>
            <a:off x="345595" y="846138"/>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pic>
        <p:nvPicPr>
          <p:cNvPr id="6" name="Picture 5">
            <a:extLst>
              <a:ext uri="{FF2B5EF4-FFF2-40B4-BE49-F238E27FC236}">
                <a16:creationId xmlns:a16="http://schemas.microsoft.com/office/drawing/2014/main" id="{53F144B7-91A5-4373-BAB1-C732273F6D21}"/>
              </a:ext>
            </a:extLst>
          </p:cNvPr>
          <p:cNvPicPr>
            <a:picLocks noChangeAspect="1"/>
          </p:cNvPicPr>
          <p:nvPr/>
        </p:nvPicPr>
        <p:blipFill>
          <a:blip r:embed="rId4"/>
          <a:stretch>
            <a:fillRect/>
          </a:stretch>
        </p:blipFill>
        <p:spPr>
          <a:xfrm>
            <a:off x="4655687" y="1684769"/>
            <a:ext cx="4425332" cy="2703990"/>
          </a:xfrm>
          <a:prstGeom prst="rect">
            <a:avLst/>
          </a:prstGeom>
        </p:spPr>
      </p:pic>
      <p:sp>
        <p:nvSpPr>
          <p:cNvPr id="13" name="Rectangle 12">
            <a:extLst>
              <a:ext uri="{FF2B5EF4-FFF2-40B4-BE49-F238E27FC236}">
                <a16:creationId xmlns:a16="http://schemas.microsoft.com/office/drawing/2014/main" id="{51D674ED-5AC4-42F5-B570-C0A32D463FE2}"/>
              </a:ext>
            </a:extLst>
          </p:cNvPr>
          <p:cNvSpPr/>
          <p:nvPr/>
        </p:nvSpPr>
        <p:spPr>
          <a:xfrm>
            <a:off x="6973346" y="6280732"/>
            <a:ext cx="1763688" cy="584775"/>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 </a:t>
            </a:r>
          </a:p>
        </p:txBody>
      </p:sp>
      <p:sp>
        <p:nvSpPr>
          <p:cNvPr id="14" name="Slide Number Placeholder 13">
            <a:extLst>
              <a:ext uri="{FF2B5EF4-FFF2-40B4-BE49-F238E27FC236}">
                <a16:creationId xmlns:a16="http://schemas.microsoft.com/office/drawing/2014/main" id="{F3EB3A30-5E15-4AC4-800F-36F080123569}"/>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10</a:t>
            </a:fld>
            <a:endParaRPr lang="en-CA" dirty="0">
              <a:solidFill>
                <a:prstClr val="black">
                  <a:tint val="75000"/>
                </a:prstClr>
              </a:solidFill>
            </a:endParaRPr>
          </a:p>
        </p:txBody>
      </p:sp>
    </p:spTree>
    <p:extLst>
      <p:ext uri="{BB962C8B-B14F-4D97-AF65-F5344CB8AC3E}">
        <p14:creationId xmlns:p14="http://schemas.microsoft.com/office/powerpoint/2010/main" val="539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2" y="2624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2632" y="105542"/>
            <a:ext cx="6047380" cy="1138773"/>
          </a:xfrm>
          <a:prstGeom prst="rect">
            <a:avLst/>
          </a:prstGeom>
          <a:noFill/>
        </p:spPr>
        <p:txBody>
          <a:bodyPr wrap="square" rtlCol="0">
            <a:spAutoFit/>
          </a:bodyPr>
          <a:lstStyle/>
          <a:p>
            <a:r>
              <a:rPr lang="en-CA" sz="3600" b="1" dirty="0">
                <a:solidFill>
                  <a:srgbClr val="0F3767"/>
                </a:solidFill>
                <a:latin typeface="Times New Roman" pitchFamily="18" charset="0"/>
                <a:cs typeface="Times New Roman" pitchFamily="18" charset="0"/>
              </a:rPr>
              <a:t>Web Based Guide: </a:t>
            </a:r>
          </a:p>
          <a:p>
            <a:r>
              <a:rPr lang="en-CA" sz="3200" b="1" dirty="0">
                <a:solidFill>
                  <a:srgbClr val="0F3767"/>
                </a:solidFill>
                <a:latin typeface="Times New Roman" pitchFamily="18" charset="0"/>
                <a:cs typeface="Times New Roman" pitchFamily="18" charset="0"/>
              </a:rPr>
              <a:t>Traditional Territories Based</a:t>
            </a:r>
            <a:endParaRPr lang="en-CA" sz="3200" dirty="0">
              <a:solidFill>
                <a:srgbClr val="0F3767"/>
              </a:solidFill>
              <a:latin typeface="Times New Roman" pitchFamily="18" charset="0"/>
              <a:cs typeface="Times New Roman" pitchFamily="18" charset="0"/>
            </a:endParaRPr>
          </a:p>
        </p:txBody>
      </p:sp>
      <p:cxnSp>
        <p:nvCxnSpPr>
          <p:cNvPr id="17" name="Straight Connector 16"/>
          <p:cNvCxnSpPr/>
          <p:nvPr/>
        </p:nvCxnSpPr>
        <p:spPr>
          <a:xfrm>
            <a:off x="377267" y="1272555"/>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7267" y="1233668"/>
            <a:ext cx="5174074" cy="5170646"/>
          </a:xfrm>
          <a:prstGeom prst="rect">
            <a:avLst/>
          </a:prstGeom>
          <a:noFill/>
        </p:spPr>
        <p:txBody>
          <a:bodyPr wrap="square" rtlCol="0">
            <a:spAutoFit/>
          </a:bodyPr>
          <a:lstStyle/>
          <a:p>
            <a:r>
              <a:rPr lang="en-US" sz="2400" b="1" dirty="0">
                <a:solidFill>
                  <a:srgbClr val="0F3767"/>
                </a:solidFill>
                <a:latin typeface="Times New Roman" pitchFamily="18" charset="0"/>
                <a:cs typeface="Times New Roman" pitchFamily="18" charset="0"/>
              </a:rPr>
              <a:t>Integrated web based Guide will provide:</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Direct linkages to existing First Nation government’s legislation, policies, tools, examples and other sources of information.</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Tools, ideas, and examples to promote partnerships between Yukon’s Exploration Industry and First Nations.</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Direct linkages to other government  information including legislation, regulations and policies. </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Interactive web based application to assist with the design and implementation of engagement and consultation programs.</a:t>
            </a:r>
          </a:p>
          <a:p>
            <a:endParaRPr lang="en-US" sz="2400" i="1" dirty="0">
              <a:solidFill>
                <a:srgbClr val="0F3767"/>
              </a:solidFill>
              <a:latin typeface="Times New Roman" pitchFamily="18" charset="0"/>
              <a:cs typeface="Times New Roman" pitchFamily="18" charset="0"/>
            </a:endParaRPr>
          </a:p>
          <a:p>
            <a:endParaRPr lang="en-US" dirty="0">
              <a:solidFill>
                <a:srgbClr val="0F3767"/>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91F8245A-EFBE-4748-BC31-321323E1BA06}"/>
              </a:ext>
            </a:extLst>
          </p:cNvPr>
          <p:cNvPicPr>
            <a:picLocks noChangeAspect="1"/>
          </p:cNvPicPr>
          <p:nvPr/>
        </p:nvPicPr>
        <p:blipFill>
          <a:blip r:embed="rId4"/>
          <a:stretch>
            <a:fillRect/>
          </a:stretch>
        </p:blipFill>
        <p:spPr>
          <a:xfrm>
            <a:off x="6070438" y="1316288"/>
            <a:ext cx="2933333" cy="2266667"/>
          </a:xfrm>
          <a:prstGeom prst="rect">
            <a:avLst/>
          </a:prstGeom>
        </p:spPr>
      </p:pic>
      <p:pic>
        <p:nvPicPr>
          <p:cNvPr id="6" name="Picture 5">
            <a:extLst>
              <a:ext uri="{FF2B5EF4-FFF2-40B4-BE49-F238E27FC236}">
                <a16:creationId xmlns:a16="http://schemas.microsoft.com/office/drawing/2014/main" id="{C6C4F020-2C57-4098-917D-4305D112A51B}"/>
              </a:ext>
            </a:extLst>
          </p:cNvPr>
          <p:cNvPicPr>
            <a:picLocks noChangeAspect="1"/>
          </p:cNvPicPr>
          <p:nvPr/>
        </p:nvPicPr>
        <p:blipFill>
          <a:blip r:embed="rId5"/>
          <a:stretch>
            <a:fillRect/>
          </a:stretch>
        </p:blipFill>
        <p:spPr>
          <a:xfrm>
            <a:off x="6070438" y="3754530"/>
            <a:ext cx="2752381" cy="2447619"/>
          </a:xfrm>
          <a:prstGeom prst="rect">
            <a:avLst/>
          </a:prstGeom>
        </p:spPr>
      </p:pic>
      <p:sp>
        <p:nvSpPr>
          <p:cNvPr id="10" name="Rectangle 9">
            <a:extLst>
              <a:ext uri="{FF2B5EF4-FFF2-40B4-BE49-F238E27FC236}">
                <a16:creationId xmlns:a16="http://schemas.microsoft.com/office/drawing/2014/main" id="{4B8292DF-8264-4E9B-9493-C3677B28025A}"/>
              </a:ext>
            </a:extLst>
          </p:cNvPr>
          <p:cNvSpPr/>
          <p:nvPr/>
        </p:nvSpPr>
        <p:spPr>
          <a:xfrm>
            <a:off x="7021052" y="6309743"/>
            <a:ext cx="1665748"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12" name="Slide Number Placeholder 11">
            <a:extLst>
              <a:ext uri="{FF2B5EF4-FFF2-40B4-BE49-F238E27FC236}">
                <a16:creationId xmlns:a16="http://schemas.microsoft.com/office/drawing/2014/main" id="{8315C254-4DBB-4376-B3ED-F9CC2972F625}"/>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11</a:t>
            </a:fld>
            <a:endParaRPr lang="en-CA">
              <a:solidFill>
                <a:prstClr val="black">
                  <a:tint val="75000"/>
                </a:prstClr>
              </a:solidFill>
            </a:endParaRPr>
          </a:p>
        </p:txBody>
      </p:sp>
    </p:spTree>
    <p:extLst>
      <p:ext uri="{BB962C8B-B14F-4D97-AF65-F5344CB8AC3E}">
        <p14:creationId xmlns:p14="http://schemas.microsoft.com/office/powerpoint/2010/main" val="31384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14" y="0"/>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34410" y="881604"/>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sp>
        <p:nvSpPr>
          <p:cNvPr id="7" name="Rectangle 6">
            <a:extLst>
              <a:ext uri="{FF2B5EF4-FFF2-40B4-BE49-F238E27FC236}">
                <a16:creationId xmlns:a16="http://schemas.microsoft.com/office/drawing/2014/main" id="{6FDFC75A-BE41-4C06-BCCB-AEA44EA82A82}"/>
              </a:ext>
            </a:extLst>
          </p:cNvPr>
          <p:cNvSpPr/>
          <p:nvPr/>
        </p:nvSpPr>
        <p:spPr>
          <a:xfrm>
            <a:off x="234410" y="117749"/>
            <a:ext cx="4104456" cy="707886"/>
          </a:xfrm>
          <a:prstGeom prst="rect">
            <a:avLst/>
          </a:prstGeom>
        </p:spPr>
        <p:txBody>
          <a:bodyPr wrap="square">
            <a:spAutoFit/>
          </a:bodyPr>
          <a:lstStyle/>
          <a:p>
            <a:r>
              <a:rPr lang="en-CA" sz="4000" b="1" dirty="0">
                <a:solidFill>
                  <a:srgbClr val="0F3767"/>
                </a:solidFill>
                <a:latin typeface="Times New Roman" pitchFamily="18" charset="0"/>
                <a:cs typeface="Times New Roman" pitchFamily="18" charset="0"/>
              </a:rPr>
              <a:t>The Look…</a:t>
            </a:r>
          </a:p>
        </p:txBody>
      </p:sp>
      <p:sp>
        <p:nvSpPr>
          <p:cNvPr id="9" name="Rectangle 8">
            <a:extLst>
              <a:ext uri="{FF2B5EF4-FFF2-40B4-BE49-F238E27FC236}">
                <a16:creationId xmlns:a16="http://schemas.microsoft.com/office/drawing/2014/main" id="{73858E2F-A575-4BE4-B42B-3A16BDDE82EA}"/>
              </a:ext>
            </a:extLst>
          </p:cNvPr>
          <p:cNvSpPr/>
          <p:nvPr/>
        </p:nvSpPr>
        <p:spPr>
          <a:xfrm>
            <a:off x="7208112" y="6308725"/>
            <a:ext cx="1424993"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14" name="Slide Number Placeholder 13">
            <a:extLst>
              <a:ext uri="{FF2B5EF4-FFF2-40B4-BE49-F238E27FC236}">
                <a16:creationId xmlns:a16="http://schemas.microsoft.com/office/drawing/2014/main" id="{E36E3241-CBC8-423A-AC1E-BD61EA692856}"/>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12</a:t>
            </a:fld>
            <a:endParaRPr lang="en-CA" dirty="0">
              <a:solidFill>
                <a:prstClr val="black">
                  <a:tint val="75000"/>
                </a:prstClr>
              </a:solidFill>
            </a:endParaRPr>
          </a:p>
        </p:txBody>
      </p:sp>
      <p:pic>
        <p:nvPicPr>
          <p:cNvPr id="17" name="Picture 16">
            <a:extLst>
              <a:ext uri="{FF2B5EF4-FFF2-40B4-BE49-F238E27FC236}">
                <a16:creationId xmlns:a16="http://schemas.microsoft.com/office/drawing/2014/main" id="{A0C822AB-95AA-4CF1-906E-AD34D17ABFAC}"/>
              </a:ext>
            </a:extLst>
          </p:cNvPr>
          <p:cNvPicPr>
            <a:picLocks noChangeAspect="1"/>
          </p:cNvPicPr>
          <p:nvPr/>
        </p:nvPicPr>
        <p:blipFill>
          <a:blip r:embed="rId4"/>
          <a:stretch>
            <a:fillRect/>
          </a:stretch>
        </p:blipFill>
        <p:spPr>
          <a:xfrm>
            <a:off x="252249" y="919681"/>
            <a:ext cx="8702627" cy="5393996"/>
          </a:xfrm>
          <a:prstGeom prst="rect">
            <a:avLst/>
          </a:prstGeom>
        </p:spPr>
      </p:pic>
    </p:spTree>
    <p:extLst>
      <p:ext uri="{BB962C8B-B14F-4D97-AF65-F5344CB8AC3E}">
        <p14:creationId xmlns:p14="http://schemas.microsoft.com/office/powerpoint/2010/main" val="175449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271"/>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cxnSp>
        <p:nvCxnSpPr>
          <p:cNvPr id="10" name="Straight Connector 9"/>
          <p:cNvCxnSpPr/>
          <p:nvPr/>
        </p:nvCxnSpPr>
        <p:spPr>
          <a:xfrm>
            <a:off x="276930" y="696962"/>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0983" y="-29489"/>
            <a:ext cx="6047382"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The Look…</a:t>
            </a:r>
          </a:p>
        </p:txBody>
      </p:sp>
      <p:sp>
        <p:nvSpPr>
          <p:cNvPr id="6" name="Rectangle 5">
            <a:extLst>
              <a:ext uri="{FF2B5EF4-FFF2-40B4-BE49-F238E27FC236}">
                <a16:creationId xmlns:a16="http://schemas.microsoft.com/office/drawing/2014/main" id="{F0358D06-8D31-4042-832F-8465F61F3A08}"/>
              </a:ext>
            </a:extLst>
          </p:cNvPr>
          <p:cNvSpPr/>
          <p:nvPr/>
        </p:nvSpPr>
        <p:spPr>
          <a:xfrm>
            <a:off x="7164288" y="6307997"/>
            <a:ext cx="1408224" cy="584775"/>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 </a:t>
            </a:r>
          </a:p>
        </p:txBody>
      </p:sp>
      <p:sp>
        <p:nvSpPr>
          <p:cNvPr id="7" name="Slide Number Placeholder 6">
            <a:extLst>
              <a:ext uri="{FF2B5EF4-FFF2-40B4-BE49-F238E27FC236}">
                <a16:creationId xmlns:a16="http://schemas.microsoft.com/office/drawing/2014/main" id="{14379419-4EDF-4A7F-A697-5EB43232F31E}"/>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13</a:t>
            </a:fld>
            <a:endParaRPr lang="en-CA" dirty="0">
              <a:solidFill>
                <a:prstClr val="black">
                  <a:tint val="75000"/>
                </a:prstClr>
              </a:solidFill>
            </a:endParaRPr>
          </a:p>
        </p:txBody>
      </p:sp>
      <p:pic>
        <p:nvPicPr>
          <p:cNvPr id="9" name="Picture 8">
            <a:extLst>
              <a:ext uri="{FF2B5EF4-FFF2-40B4-BE49-F238E27FC236}">
                <a16:creationId xmlns:a16="http://schemas.microsoft.com/office/drawing/2014/main" id="{AC518E08-9D29-4724-8099-FABBB9B28C7F}"/>
              </a:ext>
            </a:extLst>
          </p:cNvPr>
          <p:cNvPicPr>
            <a:picLocks noChangeAspect="1"/>
          </p:cNvPicPr>
          <p:nvPr/>
        </p:nvPicPr>
        <p:blipFill>
          <a:blip r:embed="rId4"/>
          <a:stretch>
            <a:fillRect/>
          </a:stretch>
        </p:blipFill>
        <p:spPr>
          <a:xfrm>
            <a:off x="147043" y="878797"/>
            <a:ext cx="8965507" cy="5429200"/>
          </a:xfrm>
          <a:prstGeom prst="rect">
            <a:avLst/>
          </a:prstGeom>
        </p:spPr>
      </p:pic>
    </p:spTree>
    <p:extLst>
      <p:ext uri="{BB962C8B-B14F-4D97-AF65-F5344CB8AC3E}">
        <p14:creationId xmlns:p14="http://schemas.microsoft.com/office/powerpoint/2010/main" val="21204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cxnSp>
        <p:nvCxnSpPr>
          <p:cNvPr id="10" name="Straight Connector 9"/>
          <p:cNvCxnSpPr/>
          <p:nvPr/>
        </p:nvCxnSpPr>
        <p:spPr>
          <a:xfrm>
            <a:off x="307581" y="707886"/>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7581" y="0"/>
            <a:ext cx="6047380"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The Look…</a:t>
            </a:r>
          </a:p>
        </p:txBody>
      </p:sp>
      <p:sp>
        <p:nvSpPr>
          <p:cNvPr id="6" name="Rectangle 5">
            <a:extLst>
              <a:ext uri="{FF2B5EF4-FFF2-40B4-BE49-F238E27FC236}">
                <a16:creationId xmlns:a16="http://schemas.microsoft.com/office/drawing/2014/main" id="{F8ADD17B-1E5F-4E6C-9153-A8B2D8369186}"/>
              </a:ext>
            </a:extLst>
          </p:cNvPr>
          <p:cNvSpPr/>
          <p:nvPr/>
        </p:nvSpPr>
        <p:spPr>
          <a:xfrm>
            <a:off x="7239566" y="6281480"/>
            <a:ext cx="1447234"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7" name="Slide Number Placeholder 6">
            <a:extLst>
              <a:ext uri="{FF2B5EF4-FFF2-40B4-BE49-F238E27FC236}">
                <a16:creationId xmlns:a16="http://schemas.microsoft.com/office/drawing/2014/main" id="{33E2605E-49AA-4284-95DB-540E5BF0D098}"/>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14</a:t>
            </a:fld>
            <a:endParaRPr lang="en-CA">
              <a:solidFill>
                <a:prstClr val="black">
                  <a:tint val="75000"/>
                </a:prstClr>
              </a:solidFill>
            </a:endParaRPr>
          </a:p>
        </p:txBody>
      </p:sp>
      <p:pic>
        <p:nvPicPr>
          <p:cNvPr id="15" name="Picture 14">
            <a:extLst>
              <a:ext uri="{FF2B5EF4-FFF2-40B4-BE49-F238E27FC236}">
                <a16:creationId xmlns:a16="http://schemas.microsoft.com/office/drawing/2014/main" id="{1739EB43-DCB7-4A82-B7CD-BE9E173798AC}"/>
              </a:ext>
            </a:extLst>
          </p:cNvPr>
          <p:cNvPicPr>
            <a:picLocks noChangeAspect="1"/>
          </p:cNvPicPr>
          <p:nvPr/>
        </p:nvPicPr>
        <p:blipFill>
          <a:blip r:embed="rId4"/>
          <a:stretch>
            <a:fillRect/>
          </a:stretch>
        </p:blipFill>
        <p:spPr>
          <a:xfrm>
            <a:off x="147553" y="888383"/>
            <a:ext cx="8964488" cy="5430532"/>
          </a:xfrm>
          <a:prstGeom prst="rect">
            <a:avLst/>
          </a:prstGeom>
        </p:spPr>
      </p:pic>
    </p:spTree>
    <p:extLst>
      <p:ext uri="{BB962C8B-B14F-4D97-AF65-F5344CB8AC3E}">
        <p14:creationId xmlns:p14="http://schemas.microsoft.com/office/powerpoint/2010/main" val="402086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047"/>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0568" y="169547"/>
            <a:ext cx="7380312" cy="1200329"/>
          </a:xfrm>
          <a:prstGeom prst="rect">
            <a:avLst/>
          </a:prstGeom>
          <a:noFill/>
        </p:spPr>
        <p:txBody>
          <a:bodyPr wrap="square" rtlCol="0">
            <a:spAutoFit/>
          </a:bodyPr>
          <a:lstStyle/>
          <a:p>
            <a:pPr algn="ctr"/>
            <a:r>
              <a:rPr lang="en-CA" sz="3600" b="1" dirty="0">
                <a:solidFill>
                  <a:srgbClr val="0F3767"/>
                </a:solidFill>
                <a:latin typeface="Times New Roman" pitchFamily="18" charset="0"/>
                <a:cs typeface="Times New Roman" pitchFamily="18" charset="0"/>
              </a:rPr>
              <a:t>Proponent Self Identification Process </a:t>
            </a:r>
          </a:p>
        </p:txBody>
      </p:sp>
      <p:cxnSp>
        <p:nvCxnSpPr>
          <p:cNvPr id="11" name="Straight Connector 10"/>
          <p:cNvCxnSpPr/>
          <p:nvPr/>
        </p:nvCxnSpPr>
        <p:spPr>
          <a:xfrm>
            <a:off x="317588" y="1418814"/>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sp>
        <p:nvSpPr>
          <p:cNvPr id="15" name="TextBox 14"/>
          <p:cNvSpPr txBox="1"/>
          <p:nvPr/>
        </p:nvSpPr>
        <p:spPr>
          <a:xfrm>
            <a:off x="247174" y="1520199"/>
            <a:ext cx="4542444" cy="400109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Provides an opportunity to reach out to a First Nation before a project is designed.</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“Profile Form” is filled out by the Proponent and then automatically emailed to appropriate First Nation contact.</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The web site is a map driven process, based on Traditional Territories.</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Challenges:</a:t>
            </a:r>
          </a:p>
          <a:p>
            <a:pPr marL="742950" lvl="1" indent="-285750">
              <a:buFont typeface="Arial" panose="020B0604020202020204" pitchFamily="34" charset="0"/>
              <a:buChar char="•"/>
            </a:pPr>
            <a:r>
              <a:rPr lang="en-US" dirty="0">
                <a:solidFill>
                  <a:srgbClr val="0F3767"/>
                </a:solidFill>
                <a:latin typeface="Times New Roman" pitchFamily="18" charset="0"/>
                <a:cs typeface="Times New Roman" pitchFamily="18" charset="0"/>
              </a:rPr>
              <a:t>First Nation personnel resources to respond, track and manage process.</a:t>
            </a:r>
          </a:p>
          <a:p>
            <a:pPr marL="742950" lvl="1" indent="-285750">
              <a:buFont typeface="Arial" panose="020B0604020202020204" pitchFamily="34" charset="0"/>
              <a:buChar char="•"/>
            </a:pPr>
            <a:endParaRPr lang="en-US" dirty="0">
              <a:solidFill>
                <a:srgbClr val="0F3767"/>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2EEA9285-729F-4174-8CA3-0C9383C06ACF}"/>
              </a:ext>
            </a:extLst>
          </p:cNvPr>
          <p:cNvPicPr>
            <a:picLocks noChangeAspect="1"/>
          </p:cNvPicPr>
          <p:nvPr/>
        </p:nvPicPr>
        <p:blipFill>
          <a:blip r:embed="rId4"/>
          <a:stretch>
            <a:fillRect/>
          </a:stretch>
        </p:blipFill>
        <p:spPr>
          <a:xfrm>
            <a:off x="5005642" y="2060848"/>
            <a:ext cx="3533473" cy="3196952"/>
          </a:xfrm>
          <a:prstGeom prst="rect">
            <a:avLst/>
          </a:prstGeom>
        </p:spPr>
      </p:pic>
      <p:sp>
        <p:nvSpPr>
          <p:cNvPr id="8" name="Rectangle 7">
            <a:extLst>
              <a:ext uri="{FF2B5EF4-FFF2-40B4-BE49-F238E27FC236}">
                <a16:creationId xmlns:a16="http://schemas.microsoft.com/office/drawing/2014/main" id="{A290C255-6385-4B77-AEBA-079E2AC8D576}"/>
              </a:ext>
            </a:extLst>
          </p:cNvPr>
          <p:cNvSpPr/>
          <p:nvPr/>
        </p:nvSpPr>
        <p:spPr>
          <a:xfrm>
            <a:off x="7128393" y="6286250"/>
            <a:ext cx="1410722"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10" name="Slide Number Placeholder 9">
            <a:extLst>
              <a:ext uri="{FF2B5EF4-FFF2-40B4-BE49-F238E27FC236}">
                <a16:creationId xmlns:a16="http://schemas.microsoft.com/office/drawing/2014/main" id="{DF3E65BD-8520-4257-B271-7E8BD912751C}"/>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15</a:t>
            </a:fld>
            <a:endParaRPr lang="en-CA">
              <a:solidFill>
                <a:prstClr val="black">
                  <a:tint val="75000"/>
                </a:prstClr>
              </a:solidFill>
            </a:endParaRPr>
          </a:p>
        </p:txBody>
      </p:sp>
    </p:spTree>
    <p:extLst>
      <p:ext uri="{BB962C8B-B14F-4D97-AF65-F5344CB8AC3E}">
        <p14:creationId xmlns:p14="http://schemas.microsoft.com/office/powerpoint/2010/main" val="34862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0" y="188640"/>
            <a:ext cx="91510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9512" y="1630853"/>
            <a:ext cx="789025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F3767"/>
                </a:solidFill>
                <a:latin typeface="Times New Roman" pitchFamily="18" charset="0"/>
                <a:cs typeface="Times New Roman" pitchFamily="18" charset="0"/>
              </a:rPr>
              <a:t>In 1973, Elijah Smith led a delegation of Yukon First Nation leaders to present,  “Together Today for our Children Tomorrow”, to the Prime Minister of Canada. This document petitioned the Government of Canada to negotiate land claims with Yukon First Nations.</a:t>
            </a:r>
          </a:p>
        </p:txBody>
      </p:sp>
      <p:cxnSp>
        <p:nvCxnSpPr>
          <p:cNvPr id="11" name="Straight Connector 10"/>
          <p:cNvCxnSpPr/>
          <p:nvPr/>
        </p:nvCxnSpPr>
        <p:spPr>
          <a:xfrm>
            <a:off x="323528" y="1484784"/>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151" y="24261"/>
            <a:ext cx="6047380" cy="1569660"/>
          </a:xfrm>
          <a:prstGeom prst="rect">
            <a:avLst/>
          </a:prstGeom>
          <a:noFill/>
        </p:spPr>
        <p:txBody>
          <a:bodyPr wrap="square" rtlCol="0">
            <a:spAutoFit/>
          </a:bodyPr>
          <a:lstStyle/>
          <a:p>
            <a:pPr algn="ctr"/>
            <a:r>
              <a:rPr lang="en-CA" sz="3200" b="1" dirty="0">
                <a:solidFill>
                  <a:srgbClr val="0F3767"/>
                </a:solidFill>
                <a:latin typeface="Times New Roman" pitchFamily="18" charset="0"/>
                <a:cs typeface="Times New Roman" pitchFamily="18" charset="0"/>
              </a:rPr>
              <a:t>Yukon Land Claims History: Together Today for Our Children Tomorrow*</a:t>
            </a:r>
          </a:p>
        </p:txBody>
      </p:sp>
      <p:sp>
        <p:nvSpPr>
          <p:cNvPr id="14" name="TextBox 13">
            <a:extLst>
              <a:ext uri="{FF2B5EF4-FFF2-40B4-BE49-F238E27FC236}">
                <a16:creationId xmlns:a16="http://schemas.microsoft.com/office/drawing/2014/main" id="{B828CCB3-9E69-4A8E-BFFC-AB4378D315A2}"/>
              </a:ext>
            </a:extLst>
          </p:cNvPr>
          <p:cNvSpPr txBox="1"/>
          <p:nvPr/>
        </p:nvSpPr>
        <p:spPr>
          <a:xfrm>
            <a:off x="5406658" y="6525103"/>
            <a:ext cx="2808312" cy="338554"/>
          </a:xfrm>
          <a:prstGeom prst="rect">
            <a:avLst/>
          </a:prstGeom>
          <a:noFill/>
        </p:spPr>
        <p:txBody>
          <a:bodyPr wrap="square" rtlCol="0">
            <a:spAutoFit/>
          </a:bodyPr>
          <a:lstStyle/>
          <a:p>
            <a:r>
              <a:rPr lang="en-US" sz="1600" dirty="0">
                <a:solidFill>
                  <a:prstClr val="black"/>
                </a:solidFill>
              </a:rPr>
              <a:t>*</a:t>
            </a:r>
            <a:r>
              <a:rPr lang="en-US" sz="1600" dirty="0" err="1">
                <a:solidFill>
                  <a:prstClr val="black"/>
                </a:solidFill>
              </a:rPr>
              <a:t>mappingthe</a:t>
            </a:r>
            <a:r>
              <a:rPr lang="en-US" sz="1600" dirty="0">
                <a:solidFill>
                  <a:prstClr val="black"/>
                </a:solidFill>
              </a:rPr>
              <a:t> way.ca</a:t>
            </a:r>
          </a:p>
        </p:txBody>
      </p:sp>
      <p:pic>
        <p:nvPicPr>
          <p:cNvPr id="5" name="Picture 4">
            <a:extLst>
              <a:ext uri="{FF2B5EF4-FFF2-40B4-BE49-F238E27FC236}">
                <a16:creationId xmlns:a16="http://schemas.microsoft.com/office/drawing/2014/main" id="{05A88D3C-7D46-434E-B119-3A0B4D1832DB}"/>
              </a:ext>
            </a:extLst>
          </p:cNvPr>
          <p:cNvPicPr>
            <a:picLocks noChangeAspect="1"/>
          </p:cNvPicPr>
          <p:nvPr/>
        </p:nvPicPr>
        <p:blipFill>
          <a:blip r:embed="rId4"/>
          <a:stretch>
            <a:fillRect/>
          </a:stretch>
        </p:blipFill>
        <p:spPr>
          <a:xfrm>
            <a:off x="323528" y="3692888"/>
            <a:ext cx="4038095" cy="2561905"/>
          </a:xfrm>
          <a:prstGeom prst="rect">
            <a:avLst/>
          </a:prstGeom>
        </p:spPr>
      </p:pic>
      <p:pic>
        <p:nvPicPr>
          <p:cNvPr id="6" name="Picture 5">
            <a:extLst>
              <a:ext uri="{FF2B5EF4-FFF2-40B4-BE49-F238E27FC236}">
                <a16:creationId xmlns:a16="http://schemas.microsoft.com/office/drawing/2014/main" id="{7FAB173B-644A-4CC4-AB59-B8EE7F6CF843}"/>
              </a:ext>
            </a:extLst>
          </p:cNvPr>
          <p:cNvPicPr>
            <a:picLocks noChangeAspect="1"/>
          </p:cNvPicPr>
          <p:nvPr/>
        </p:nvPicPr>
        <p:blipFill>
          <a:blip r:embed="rId5"/>
          <a:stretch>
            <a:fillRect/>
          </a:stretch>
        </p:blipFill>
        <p:spPr>
          <a:xfrm>
            <a:off x="5004047" y="3429000"/>
            <a:ext cx="3546541" cy="2827647"/>
          </a:xfrm>
          <a:prstGeom prst="rect">
            <a:avLst/>
          </a:prstGeom>
        </p:spPr>
      </p:pic>
      <p:sp>
        <p:nvSpPr>
          <p:cNvPr id="8" name="Rectangle 7">
            <a:extLst>
              <a:ext uri="{FF2B5EF4-FFF2-40B4-BE49-F238E27FC236}">
                <a16:creationId xmlns:a16="http://schemas.microsoft.com/office/drawing/2014/main" id="{5F68F371-5CAC-4092-99BB-1199443BB0BE}"/>
              </a:ext>
            </a:extLst>
          </p:cNvPr>
          <p:cNvSpPr/>
          <p:nvPr/>
        </p:nvSpPr>
        <p:spPr>
          <a:xfrm>
            <a:off x="7283152" y="6398669"/>
            <a:ext cx="1403648"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9" name="Slide Number Placeholder 8">
            <a:extLst>
              <a:ext uri="{FF2B5EF4-FFF2-40B4-BE49-F238E27FC236}">
                <a16:creationId xmlns:a16="http://schemas.microsoft.com/office/drawing/2014/main" id="{D7DF80D1-79B1-4116-B0B2-6E850252D0B1}"/>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16</a:t>
            </a:fld>
            <a:endParaRPr lang="en-CA" dirty="0">
              <a:solidFill>
                <a:prstClr val="black">
                  <a:tint val="75000"/>
                </a:prstClr>
              </a:solidFill>
            </a:endParaRPr>
          </a:p>
        </p:txBody>
      </p:sp>
    </p:spTree>
    <p:extLst>
      <p:ext uri="{BB962C8B-B14F-4D97-AF65-F5344CB8AC3E}">
        <p14:creationId xmlns:p14="http://schemas.microsoft.com/office/powerpoint/2010/main" val="26395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 y="2370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7583" y="332656"/>
            <a:ext cx="6047380" cy="584775"/>
          </a:xfrm>
          <a:prstGeom prst="rect">
            <a:avLst/>
          </a:prstGeom>
          <a:noFill/>
        </p:spPr>
        <p:txBody>
          <a:bodyPr wrap="square" rtlCol="0">
            <a:spAutoFit/>
          </a:bodyPr>
          <a:lstStyle/>
          <a:p>
            <a:pPr algn="ctr"/>
            <a:r>
              <a:rPr lang="en-CA" sz="3200" b="1" dirty="0">
                <a:solidFill>
                  <a:srgbClr val="0F3767"/>
                </a:solidFill>
                <a:latin typeface="Times New Roman" pitchFamily="18" charset="0"/>
                <a:cs typeface="Times New Roman" pitchFamily="18" charset="0"/>
              </a:rPr>
              <a:t>First Nations Involvement</a:t>
            </a:r>
          </a:p>
        </p:txBody>
      </p:sp>
      <p:cxnSp>
        <p:nvCxnSpPr>
          <p:cNvPr id="6" name="Straight Connector 5"/>
          <p:cNvCxnSpPr/>
          <p:nvPr/>
        </p:nvCxnSpPr>
        <p:spPr>
          <a:xfrm>
            <a:off x="323528" y="908720"/>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3347005" y="5020408"/>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8" name="TextBox 7"/>
          <p:cNvSpPr txBox="1"/>
          <p:nvPr/>
        </p:nvSpPr>
        <p:spPr>
          <a:xfrm>
            <a:off x="28008" y="982001"/>
            <a:ext cx="5238810" cy="3970318"/>
          </a:xfrm>
          <a:prstGeom prst="rect">
            <a:avLst/>
          </a:prstGeom>
          <a:noFill/>
        </p:spPr>
        <p:txBody>
          <a:bodyPr wrap="square" rtlCol="0">
            <a:spAutoFit/>
          </a:bodyPr>
          <a:lstStyle/>
          <a:p>
            <a:pPr marL="285750" indent="-285750">
              <a:buFont typeface="Arial" panose="020B0604020202020204" pitchFamily="34" charset="0"/>
              <a:buChar char="•"/>
            </a:pPr>
            <a:r>
              <a:rPr lang="en-CA" sz="2800" i="1" dirty="0">
                <a:solidFill>
                  <a:srgbClr val="0F3767"/>
                </a:solidFill>
                <a:latin typeface="Times New Roman" pitchFamily="18" charset="0"/>
                <a:cs typeface="Times New Roman" pitchFamily="18" charset="0"/>
              </a:rPr>
              <a:t>Yukon First Nation Engagement and Consultation Guide </a:t>
            </a:r>
            <a:r>
              <a:rPr lang="en-CA" sz="2800" dirty="0">
                <a:solidFill>
                  <a:srgbClr val="0F3767"/>
                </a:solidFill>
                <a:latin typeface="Times New Roman" pitchFamily="18" charset="0"/>
                <a:cs typeface="Times New Roman" pitchFamily="18" charset="0"/>
              </a:rPr>
              <a:t>will help us do our jobs as Self-governing First Nations. </a:t>
            </a:r>
          </a:p>
          <a:p>
            <a:pPr marL="285750" indent="-285750">
              <a:buFont typeface="Arial" panose="020B0604020202020204" pitchFamily="34" charset="0"/>
              <a:buChar char="•"/>
            </a:pPr>
            <a:r>
              <a:rPr lang="en-CA" sz="2800" dirty="0">
                <a:solidFill>
                  <a:srgbClr val="0F3767"/>
                </a:solidFill>
                <a:latin typeface="Times New Roman" pitchFamily="18" charset="0"/>
                <a:cs typeface="Times New Roman" pitchFamily="18" charset="0"/>
              </a:rPr>
              <a:t>The Guide gives the exploration industry useful information about the Teslin Tlingit Traditional Territory and our expectations for engagement and consultation. </a:t>
            </a:r>
          </a:p>
        </p:txBody>
      </p:sp>
      <p:pic>
        <p:nvPicPr>
          <p:cNvPr id="7" name="Picture 6">
            <a:extLst>
              <a:ext uri="{FF2B5EF4-FFF2-40B4-BE49-F238E27FC236}">
                <a16:creationId xmlns:a16="http://schemas.microsoft.com/office/drawing/2014/main" id="{F61EAAD7-4FA1-4F30-8C32-575AE07CBAEC}"/>
              </a:ext>
            </a:extLst>
          </p:cNvPr>
          <p:cNvPicPr>
            <a:picLocks noChangeAspect="1"/>
          </p:cNvPicPr>
          <p:nvPr/>
        </p:nvPicPr>
        <p:blipFill>
          <a:blip r:embed="rId4"/>
          <a:stretch>
            <a:fillRect/>
          </a:stretch>
        </p:blipFill>
        <p:spPr>
          <a:xfrm>
            <a:off x="5416435" y="1077162"/>
            <a:ext cx="3600532" cy="2351837"/>
          </a:xfrm>
          <a:prstGeom prst="rect">
            <a:avLst/>
          </a:prstGeom>
        </p:spPr>
      </p:pic>
      <p:pic>
        <p:nvPicPr>
          <p:cNvPr id="12" name="Picture 11">
            <a:extLst>
              <a:ext uri="{FF2B5EF4-FFF2-40B4-BE49-F238E27FC236}">
                <a16:creationId xmlns:a16="http://schemas.microsoft.com/office/drawing/2014/main" id="{B1FA3C52-89FF-4C04-B7F2-A955AA0F47C2}"/>
              </a:ext>
            </a:extLst>
          </p:cNvPr>
          <p:cNvPicPr>
            <a:picLocks noChangeAspect="1"/>
          </p:cNvPicPr>
          <p:nvPr/>
        </p:nvPicPr>
        <p:blipFill>
          <a:blip r:embed="rId5"/>
          <a:stretch>
            <a:fillRect/>
          </a:stretch>
        </p:blipFill>
        <p:spPr>
          <a:xfrm>
            <a:off x="5416435" y="3545538"/>
            <a:ext cx="2875495" cy="2813561"/>
          </a:xfrm>
          <a:prstGeom prst="rect">
            <a:avLst/>
          </a:prstGeom>
        </p:spPr>
      </p:pic>
      <p:sp>
        <p:nvSpPr>
          <p:cNvPr id="13" name="TextBox 12">
            <a:extLst>
              <a:ext uri="{FF2B5EF4-FFF2-40B4-BE49-F238E27FC236}">
                <a16:creationId xmlns:a16="http://schemas.microsoft.com/office/drawing/2014/main" id="{B8E9E3C5-F486-483A-84ED-32FC5AFAFFAA}"/>
              </a:ext>
            </a:extLst>
          </p:cNvPr>
          <p:cNvSpPr txBox="1"/>
          <p:nvPr/>
        </p:nvSpPr>
        <p:spPr>
          <a:xfrm>
            <a:off x="7455028" y="2650101"/>
            <a:ext cx="709168" cy="369332"/>
          </a:xfrm>
          <a:prstGeom prst="rect">
            <a:avLst/>
          </a:prstGeom>
          <a:noFill/>
        </p:spPr>
        <p:txBody>
          <a:bodyPr wrap="none" rtlCol="0">
            <a:spAutoFit/>
          </a:bodyPr>
          <a:lstStyle/>
          <a:p>
            <a:r>
              <a:rPr lang="en-CA" dirty="0"/>
              <a:t>Teslin</a:t>
            </a:r>
          </a:p>
        </p:txBody>
      </p:sp>
      <p:sp>
        <p:nvSpPr>
          <p:cNvPr id="14" name="TextBox 13">
            <a:extLst>
              <a:ext uri="{FF2B5EF4-FFF2-40B4-BE49-F238E27FC236}">
                <a16:creationId xmlns:a16="http://schemas.microsoft.com/office/drawing/2014/main" id="{2814087C-90C3-4C86-A957-A30089471100}"/>
              </a:ext>
            </a:extLst>
          </p:cNvPr>
          <p:cNvSpPr txBox="1"/>
          <p:nvPr/>
        </p:nvSpPr>
        <p:spPr>
          <a:xfrm>
            <a:off x="7216701" y="2336301"/>
            <a:ext cx="1279453" cy="369332"/>
          </a:xfrm>
          <a:prstGeom prst="rect">
            <a:avLst/>
          </a:prstGeom>
          <a:noFill/>
        </p:spPr>
        <p:txBody>
          <a:bodyPr wrap="none" rtlCol="0">
            <a:spAutoFit/>
          </a:bodyPr>
          <a:lstStyle/>
          <a:p>
            <a:r>
              <a:rPr lang="en-CA" dirty="0"/>
              <a:t>Whitehorse</a:t>
            </a:r>
          </a:p>
        </p:txBody>
      </p:sp>
      <p:sp>
        <p:nvSpPr>
          <p:cNvPr id="15" name="Arrow: Left 14">
            <a:extLst>
              <a:ext uri="{FF2B5EF4-FFF2-40B4-BE49-F238E27FC236}">
                <a16:creationId xmlns:a16="http://schemas.microsoft.com/office/drawing/2014/main" id="{4D653E12-93F1-46B5-9936-45253AB7CE18}"/>
              </a:ext>
            </a:extLst>
          </p:cNvPr>
          <p:cNvSpPr/>
          <p:nvPr/>
        </p:nvSpPr>
        <p:spPr>
          <a:xfrm>
            <a:off x="6950303" y="2465435"/>
            <a:ext cx="347849"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Left 15">
            <a:extLst>
              <a:ext uri="{FF2B5EF4-FFF2-40B4-BE49-F238E27FC236}">
                <a16:creationId xmlns:a16="http://schemas.microsoft.com/office/drawing/2014/main" id="{D48BD8E0-EC25-4A14-80B2-5A09213FE979}"/>
              </a:ext>
            </a:extLst>
          </p:cNvPr>
          <p:cNvSpPr/>
          <p:nvPr/>
        </p:nvSpPr>
        <p:spPr>
          <a:xfrm>
            <a:off x="7124227" y="2740330"/>
            <a:ext cx="347849"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1E52DF30-0A8A-4910-AF1C-D85F8B647FAB}"/>
              </a:ext>
            </a:extLst>
          </p:cNvPr>
          <p:cNvSpPr/>
          <p:nvPr/>
        </p:nvSpPr>
        <p:spPr>
          <a:xfrm>
            <a:off x="7182112" y="6311261"/>
            <a:ext cx="1442108"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18" name="Slide Number Placeholder 17">
            <a:extLst>
              <a:ext uri="{FF2B5EF4-FFF2-40B4-BE49-F238E27FC236}">
                <a16:creationId xmlns:a16="http://schemas.microsoft.com/office/drawing/2014/main" id="{843F6DF5-D4D2-402D-BB98-CBBA16624C33}"/>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17</a:t>
            </a:fld>
            <a:endParaRPr lang="en-CA">
              <a:solidFill>
                <a:prstClr val="black">
                  <a:tint val="75000"/>
                </a:prstClr>
              </a:solidFill>
            </a:endParaRPr>
          </a:p>
        </p:txBody>
      </p:sp>
    </p:spTree>
    <p:extLst>
      <p:ext uri="{BB962C8B-B14F-4D97-AF65-F5344CB8AC3E}">
        <p14:creationId xmlns:p14="http://schemas.microsoft.com/office/powerpoint/2010/main" val="25510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9147"/>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5815" y="140356"/>
            <a:ext cx="6047380" cy="584775"/>
          </a:xfrm>
          <a:prstGeom prst="rect">
            <a:avLst/>
          </a:prstGeom>
          <a:noFill/>
        </p:spPr>
        <p:txBody>
          <a:bodyPr wrap="square" rtlCol="0">
            <a:spAutoFit/>
          </a:bodyPr>
          <a:lstStyle/>
          <a:p>
            <a:r>
              <a:rPr lang="en-CA" sz="3200" b="1" dirty="0">
                <a:solidFill>
                  <a:srgbClr val="0F3767"/>
                </a:solidFill>
                <a:latin typeface="Times New Roman" pitchFamily="18" charset="0"/>
                <a:cs typeface="Times New Roman" pitchFamily="18" charset="0"/>
              </a:rPr>
              <a:t>First Nations Involvement</a:t>
            </a:r>
          </a:p>
        </p:txBody>
      </p:sp>
      <p:cxnSp>
        <p:nvCxnSpPr>
          <p:cNvPr id="6" name="Straight Connector 5"/>
          <p:cNvCxnSpPr/>
          <p:nvPr/>
        </p:nvCxnSpPr>
        <p:spPr>
          <a:xfrm>
            <a:off x="341911" y="667503"/>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3347005" y="5020408"/>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8" name="TextBox 7"/>
          <p:cNvSpPr txBox="1"/>
          <p:nvPr/>
        </p:nvSpPr>
        <p:spPr>
          <a:xfrm>
            <a:off x="112750" y="853148"/>
            <a:ext cx="8229600" cy="5078313"/>
          </a:xfrm>
          <a:prstGeom prst="rect">
            <a:avLst/>
          </a:prstGeom>
          <a:noFill/>
        </p:spPr>
        <p:txBody>
          <a:bodyPr wrap="square" rtlCol="0">
            <a:spAutoFit/>
          </a:bodyPr>
          <a:lstStyle/>
          <a:p>
            <a:pPr marL="285750" indent="-285750">
              <a:buFont typeface="Arial" panose="020B0604020202020204" pitchFamily="34" charset="0"/>
              <a:buChar char="•"/>
            </a:pPr>
            <a:r>
              <a:rPr lang="en-CA" sz="2400" i="1" dirty="0">
                <a:solidFill>
                  <a:srgbClr val="0F3767"/>
                </a:solidFill>
                <a:latin typeface="Times New Roman" pitchFamily="18" charset="0"/>
                <a:cs typeface="Times New Roman" pitchFamily="18" charset="0"/>
              </a:rPr>
              <a:t>Teslin Tlingit Council Final Agreement </a:t>
            </a:r>
            <a:r>
              <a:rPr lang="en-CA" sz="2400" dirty="0">
                <a:solidFill>
                  <a:srgbClr val="0F3767"/>
                </a:solidFill>
                <a:latin typeface="Times New Roman" pitchFamily="18" charset="0"/>
                <a:cs typeface="Times New Roman" pitchFamily="18" charset="0"/>
              </a:rPr>
              <a:t>(1993) resulted in: </a:t>
            </a:r>
          </a:p>
          <a:p>
            <a:pPr marL="742950" lvl="1" indent="-285750">
              <a:buFont typeface="Courier New" panose="02070309020205020404" pitchFamily="49" charset="0"/>
              <a:buChar char="o"/>
            </a:pPr>
            <a:r>
              <a:rPr lang="en-CA" sz="2000" dirty="0">
                <a:solidFill>
                  <a:srgbClr val="0F3767"/>
                </a:solidFill>
                <a:latin typeface="Times New Roman" pitchFamily="18" charset="0"/>
                <a:cs typeface="Times New Roman" pitchFamily="18" charset="0"/>
              </a:rPr>
              <a:t>1230.24 </a:t>
            </a:r>
            <a:r>
              <a:rPr lang="en-CA" sz="2000" dirty="0" err="1">
                <a:solidFill>
                  <a:srgbClr val="0F3767"/>
                </a:solidFill>
                <a:latin typeface="Times New Roman" pitchFamily="18" charset="0"/>
                <a:cs typeface="Times New Roman" pitchFamily="18" charset="0"/>
              </a:rPr>
              <a:t>sq</a:t>
            </a:r>
            <a:r>
              <a:rPr lang="en-CA" sz="2000" dirty="0">
                <a:solidFill>
                  <a:srgbClr val="0F3767"/>
                </a:solidFill>
                <a:latin typeface="Times New Roman" pitchFamily="18" charset="0"/>
                <a:cs typeface="Times New Roman" pitchFamily="18" charset="0"/>
              </a:rPr>
              <a:t> km of Category A Settlement Lands (surface and subsurface).</a:t>
            </a:r>
          </a:p>
          <a:p>
            <a:pPr marL="742950" lvl="1" indent="-285750">
              <a:buFont typeface="Courier New" panose="02070309020205020404" pitchFamily="49" charset="0"/>
              <a:buChar char="o"/>
            </a:pPr>
            <a:r>
              <a:rPr lang="en-CA" sz="2000" dirty="0">
                <a:solidFill>
                  <a:srgbClr val="0F3767"/>
                </a:solidFill>
                <a:latin typeface="Times New Roman" pitchFamily="18" charset="0"/>
                <a:cs typeface="Times New Roman" pitchFamily="18" charset="0"/>
              </a:rPr>
              <a:t>1165.49 </a:t>
            </a:r>
            <a:r>
              <a:rPr lang="en-CA" sz="2000" dirty="0" err="1">
                <a:solidFill>
                  <a:srgbClr val="0F3767"/>
                </a:solidFill>
                <a:latin typeface="Times New Roman" pitchFamily="18" charset="0"/>
                <a:cs typeface="Times New Roman" pitchFamily="18" charset="0"/>
              </a:rPr>
              <a:t>sq</a:t>
            </a:r>
            <a:r>
              <a:rPr lang="en-CA" sz="2000" dirty="0">
                <a:solidFill>
                  <a:srgbClr val="0F3767"/>
                </a:solidFill>
                <a:latin typeface="Times New Roman" pitchFamily="18" charset="0"/>
                <a:cs typeface="Times New Roman" pitchFamily="18" charset="0"/>
              </a:rPr>
              <a:t> km of Category B Settlement Lands (surface) and Fee Simple Lands.</a:t>
            </a:r>
          </a:p>
          <a:p>
            <a:pPr marL="285750" indent="-285750">
              <a:buFont typeface="Arial" panose="020B0604020202020204" pitchFamily="34" charset="0"/>
              <a:buChar char="•"/>
            </a:pPr>
            <a:r>
              <a:rPr lang="en-CA" sz="2400" dirty="0">
                <a:solidFill>
                  <a:srgbClr val="0F3767"/>
                </a:solidFill>
                <a:latin typeface="Times New Roman" pitchFamily="18" charset="0"/>
                <a:cs typeface="Times New Roman" pitchFamily="18" charset="0"/>
              </a:rPr>
              <a:t>This means that the Teslin Tlingit Council has a vested interest in the mineral exploration industry. </a:t>
            </a:r>
          </a:p>
          <a:p>
            <a:pPr marL="285750" indent="-285750">
              <a:buFont typeface="Arial" panose="020B0604020202020204" pitchFamily="34" charset="0"/>
              <a:buChar char="•"/>
            </a:pPr>
            <a:r>
              <a:rPr lang="en-CA" sz="2400" dirty="0">
                <a:solidFill>
                  <a:srgbClr val="0F3767"/>
                </a:solidFill>
                <a:latin typeface="Times New Roman" pitchFamily="18" charset="0"/>
                <a:cs typeface="Times New Roman" pitchFamily="18" charset="0"/>
              </a:rPr>
              <a:t>The Guide will also provide the following information: </a:t>
            </a:r>
          </a:p>
          <a:p>
            <a:pPr marL="800100" lvl="1" indent="-342900">
              <a:buFont typeface="Courier New" panose="02070309020205020404" pitchFamily="49" charset="0"/>
              <a:buChar char="o"/>
            </a:pPr>
            <a:r>
              <a:rPr lang="en-CA" sz="2000" dirty="0">
                <a:solidFill>
                  <a:srgbClr val="0F3767"/>
                </a:solidFill>
                <a:latin typeface="Times New Roman" pitchFamily="18" charset="0"/>
                <a:cs typeface="Times New Roman" pitchFamily="18" charset="0"/>
              </a:rPr>
              <a:t>our Mining Policy (under review).</a:t>
            </a:r>
          </a:p>
          <a:p>
            <a:pPr marL="800100" lvl="1" indent="-342900">
              <a:buFont typeface="Courier New" panose="02070309020205020404" pitchFamily="49" charset="0"/>
              <a:buChar char="o"/>
            </a:pPr>
            <a:r>
              <a:rPr lang="en-CA" sz="2000" dirty="0">
                <a:solidFill>
                  <a:srgbClr val="0F3767"/>
                </a:solidFill>
                <a:latin typeface="Times New Roman" pitchFamily="18" charset="0"/>
                <a:cs typeface="Times New Roman" pitchFamily="18" charset="0"/>
              </a:rPr>
              <a:t>the Teslin Tlingit Council First Nation Self-Government Agreement</a:t>
            </a:r>
            <a:r>
              <a:rPr lang="en-CA" sz="2000" i="1" dirty="0">
                <a:solidFill>
                  <a:srgbClr val="0F3767"/>
                </a:solidFill>
                <a:latin typeface="Times New Roman" pitchFamily="18" charset="0"/>
                <a:cs typeface="Times New Roman" pitchFamily="18" charset="0"/>
              </a:rPr>
              <a:t> </a:t>
            </a:r>
            <a:r>
              <a:rPr lang="en-CA" sz="2000" dirty="0">
                <a:solidFill>
                  <a:srgbClr val="0F3767"/>
                </a:solidFill>
                <a:latin typeface="Times New Roman" pitchFamily="18" charset="0"/>
                <a:cs typeface="Times New Roman" pitchFamily="18" charset="0"/>
              </a:rPr>
              <a:t>that sets out our structure of government.  </a:t>
            </a:r>
            <a:r>
              <a:rPr lang="en-CA" sz="2000" i="1" dirty="0">
                <a:solidFill>
                  <a:srgbClr val="0F3767"/>
                </a:solidFill>
                <a:latin typeface="Times New Roman" pitchFamily="18" charset="0"/>
                <a:cs typeface="Times New Roman" pitchFamily="18" charset="0"/>
              </a:rPr>
              <a:t> </a:t>
            </a:r>
          </a:p>
          <a:p>
            <a:pPr marL="800100" lvl="1" indent="-342900">
              <a:buFont typeface="Courier New" panose="02070309020205020404" pitchFamily="49" charset="0"/>
              <a:buChar char="o"/>
            </a:pPr>
            <a:r>
              <a:rPr lang="en-CA" sz="2000" dirty="0">
                <a:solidFill>
                  <a:srgbClr val="0F3767"/>
                </a:solidFill>
                <a:latin typeface="Times New Roman" pitchFamily="18" charset="0"/>
                <a:cs typeface="Times New Roman" pitchFamily="18" charset="0"/>
              </a:rPr>
              <a:t>the Settlement Land and Resources Act for Tlingit lands.</a:t>
            </a:r>
          </a:p>
          <a:p>
            <a:pPr marL="285750" indent="-285750">
              <a:buFont typeface="Arial" panose="020B0604020202020204" pitchFamily="34" charset="0"/>
              <a:buChar char="•"/>
            </a:pPr>
            <a:r>
              <a:rPr lang="en-CA" sz="2400" dirty="0">
                <a:solidFill>
                  <a:srgbClr val="0F3767"/>
                </a:solidFill>
                <a:latin typeface="Times New Roman" pitchFamily="18" charset="0"/>
                <a:cs typeface="Times New Roman" pitchFamily="18" charset="0"/>
              </a:rPr>
              <a:t>In short, the Guide is a single reference point to access all of this critical information.  </a:t>
            </a:r>
          </a:p>
          <a:p>
            <a:endParaRPr lang="en-CA" sz="2000" dirty="0">
              <a:solidFill>
                <a:srgbClr val="0F3767"/>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01E188E-B5B5-493F-AE0E-60B244EEDA8D}"/>
              </a:ext>
            </a:extLst>
          </p:cNvPr>
          <p:cNvSpPr/>
          <p:nvPr/>
        </p:nvSpPr>
        <p:spPr>
          <a:xfrm>
            <a:off x="7159116" y="6301648"/>
            <a:ext cx="1475656"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9" name="Slide Number Placeholder 8">
            <a:extLst>
              <a:ext uri="{FF2B5EF4-FFF2-40B4-BE49-F238E27FC236}">
                <a16:creationId xmlns:a16="http://schemas.microsoft.com/office/drawing/2014/main" id="{7838B1CA-3904-400E-8ED6-CECC412B44F2}"/>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18</a:t>
            </a:fld>
            <a:endParaRPr lang="en-CA">
              <a:solidFill>
                <a:prstClr val="black">
                  <a:tint val="75000"/>
                </a:prstClr>
              </a:solidFill>
            </a:endParaRPr>
          </a:p>
        </p:txBody>
      </p:sp>
    </p:spTree>
    <p:extLst>
      <p:ext uri="{BB962C8B-B14F-4D97-AF65-F5344CB8AC3E}">
        <p14:creationId xmlns:p14="http://schemas.microsoft.com/office/powerpoint/2010/main" val="409503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9147"/>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7583" y="332656"/>
            <a:ext cx="6047380" cy="584775"/>
          </a:xfrm>
          <a:prstGeom prst="rect">
            <a:avLst/>
          </a:prstGeom>
          <a:noFill/>
        </p:spPr>
        <p:txBody>
          <a:bodyPr wrap="square" rtlCol="0">
            <a:spAutoFit/>
          </a:bodyPr>
          <a:lstStyle/>
          <a:p>
            <a:r>
              <a:rPr lang="en-CA" sz="3200" b="1" dirty="0">
                <a:solidFill>
                  <a:srgbClr val="0F3767"/>
                </a:solidFill>
                <a:latin typeface="Times New Roman" pitchFamily="18" charset="0"/>
                <a:cs typeface="Times New Roman" pitchFamily="18" charset="0"/>
              </a:rPr>
              <a:t>First Nations Involvement</a:t>
            </a:r>
          </a:p>
        </p:txBody>
      </p:sp>
      <p:cxnSp>
        <p:nvCxnSpPr>
          <p:cNvPr id="6" name="Straight Connector 5"/>
          <p:cNvCxnSpPr/>
          <p:nvPr/>
        </p:nvCxnSpPr>
        <p:spPr>
          <a:xfrm>
            <a:off x="323528" y="908720"/>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38" y="1170600"/>
            <a:ext cx="8466321" cy="4632037"/>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We are strong supporters of responsible stewardship of land and resources, and we believe this Guide can help us educate and work with the exploration industry so that we all benefit.  </a:t>
            </a:r>
          </a:p>
          <a:p>
            <a:pPr marL="342900" lvl="0" indent="-34290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We share with Yukon and Canada, the management of all of our Traditional Territory, and for that reason the industry should consider us as much a partner as it does public governments.</a:t>
            </a:r>
          </a:p>
          <a:p>
            <a:pPr marL="342900" lvl="0" indent="-34290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 We are a Government, and this is often not understood or appreciated.  </a:t>
            </a:r>
          </a:p>
          <a:p>
            <a:pPr marL="342900" lvl="0" indent="-342900">
              <a:buFont typeface="Arial" panose="020B0604020202020204" pitchFamily="34" charset="0"/>
              <a:buChar char="•"/>
            </a:pPr>
            <a:r>
              <a:rPr lang="en-US" sz="2400" dirty="0">
                <a:solidFill>
                  <a:srgbClr val="0F3767"/>
                </a:solidFill>
                <a:latin typeface="Times New Roman" pitchFamily="18" charset="0"/>
                <a:cs typeface="Times New Roman" pitchFamily="18" charset="0"/>
              </a:rPr>
              <a:t>The Guide will be a useful tool to build awareness of the Yukon context where we share its management and its successes.  </a:t>
            </a:r>
          </a:p>
          <a:p>
            <a:pPr marL="342900" indent="-342900">
              <a:buFont typeface="Arial" panose="020B0604020202020204" pitchFamily="34" charset="0"/>
              <a:buChar char="•"/>
            </a:pPr>
            <a:endParaRPr lang="en-US" sz="2000" b="1" dirty="0">
              <a:solidFill>
                <a:srgbClr val="0F3767"/>
              </a:solidFill>
              <a:latin typeface="Times New Roman" pitchFamily="18" charset="0"/>
              <a:cs typeface="Times New Roman" pitchFamily="18" charset="0"/>
            </a:endParaRPr>
          </a:p>
          <a:p>
            <a:pPr algn="ctr"/>
            <a:endParaRPr lang="en-US" sz="2000" i="1" dirty="0">
              <a:solidFill>
                <a:srgbClr val="0F3767"/>
              </a:solidFill>
              <a:latin typeface="Times New Roman" pitchFamily="18" charset="0"/>
              <a:cs typeface="Times New Roman" pitchFamily="18" charset="0"/>
            </a:endParaRPr>
          </a:p>
        </p:txBody>
      </p:sp>
      <p:sp>
        <p:nvSpPr>
          <p:cNvPr id="11" name="TextBox 10"/>
          <p:cNvSpPr txBox="1"/>
          <p:nvPr/>
        </p:nvSpPr>
        <p:spPr>
          <a:xfrm rot="16200000">
            <a:off x="3347005" y="5020408"/>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8" name="Rectangle 7">
            <a:extLst>
              <a:ext uri="{FF2B5EF4-FFF2-40B4-BE49-F238E27FC236}">
                <a16:creationId xmlns:a16="http://schemas.microsoft.com/office/drawing/2014/main" id="{CA9E6524-300F-4D2A-B9DB-D40C11CBFA03}"/>
              </a:ext>
            </a:extLst>
          </p:cNvPr>
          <p:cNvSpPr/>
          <p:nvPr/>
        </p:nvSpPr>
        <p:spPr>
          <a:xfrm>
            <a:off x="7149780" y="6301648"/>
            <a:ext cx="1481880"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9" name="Slide Number Placeholder 8">
            <a:extLst>
              <a:ext uri="{FF2B5EF4-FFF2-40B4-BE49-F238E27FC236}">
                <a16:creationId xmlns:a16="http://schemas.microsoft.com/office/drawing/2014/main" id="{A6D7BE8F-37F4-4453-8686-09887E6AFE77}"/>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19</a:t>
            </a:fld>
            <a:endParaRPr lang="en-CA">
              <a:solidFill>
                <a:prstClr val="black">
                  <a:tint val="75000"/>
                </a:prstClr>
              </a:solidFill>
            </a:endParaRPr>
          </a:p>
        </p:txBody>
      </p:sp>
    </p:spTree>
    <p:extLst>
      <p:ext uri="{BB962C8B-B14F-4D97-AF65-F5344CB8AC3E}">
        <p14:creationId xmlns:p14="http://schemas.microsoft.com/office/powerpoint/2010/main" val="14836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F2E7C07-364E-4863-A200-0C464D537B8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0" y="-3947"/>
            <a:ext cx="9162003" cy="686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06384" y="-440760"/>
            <a:ext cx="4847457" cy="3170099"/>
          </a:xfrm>
          <a:prstGeom prst="rect">
            <a:avLst/>
          </a:prstGeom>
          <a:noFill/>
        </p:spPr>
        <p:txBody>
          <a:bodyPr wrap="square" rtlCol="0">
            <a:spAutoFit/>
          </a:bodyPr>
          <a:lstStyle/>
          <a:p>
            <a:pPr algn="ctr"/>
            <a:endParaRPr lang="en-US" sz="3600" b="1" dirty="0">
              <a:solidFill>
                <a:srgbClr val="0F3767"/>
              </a:solidFill>
              <a:latin typeface="Times New Roman" pitchFamily="18" charset="0"/>
              <a:cs typeface="Times New Roman" pitchFamily="18" charset="0"/>
            </a:endParaRPr>
          </a:p>
          <a:p>
            <a:pPr algn="ctr"/>
            <a:r>
              <a:rPr lang="en-US" sz="4800" b="1" dirty="0">
                <a:solidFill>
                  <a:srgbClr val="0F3767"/>
                </a:solidFill>
                <a:latin typeface="Times New Roman" pitchFamily="18" charset="0"/>
                <a:cs typeface="Times New Roman" pitchFamily="18" charset="0"/>
              </a:rPr>
              <a:t>Introductions</a:t>
            </a:r>
          </a:p>
          <a:p>
            <a:pPr algn="ctr"/>
            <a:r>
              <a:rPr lang="en-CA" sz="4800" dirty="0"/>
              <a:t> </a:t>
            </a:r>
            <a:endParaRPr lang="en-US" sz="4800" b="1" dirty="0">
              <a:solidFill>
                <a:srgbClr val="0F3767"/>
              </a:solidFill>
              <a:latin typeface="Times New Roman" pitchFamily="18" charset="0"/>
              <a:cs typeface="Times New Roman" pitchFamily="18" charset="0"/>
            </a:endParaRPr>
          </a:p>
          <a:p>
            <a:pPr algn="ctr"/>
            <a:endParaRPr lang="en-US" sz="3200" dirty="0">
              <a:solidFill>
                <a:srgbClr val="0F3767"/>
              </a:solidFill>
              <a:latin typeface="Times New Roman" pitchFamily="18" charset="0"/>
              <a:cs typeface="Times New Roman" pitchFamily="18" charset="0"/>
            </a:endParaRPr>
          </a:p>
          <a:p>
            <a:pPr algn="ctr"/>
            <a:endParaRPr lang="en-US" sz="3600" dirty="0">
              <a:solidFill>
                <a:srgbClr val="0F3767"/>
              </a:solidFill>
              <a:latin typeface="Times New Roman" pitchFamily="18" charset="0"/>
              <a:cs typeface="Times New Roman" pitchFamily="18" charset="0"/>
            </a:endParaRPr>
          </a:p>
        </p:txBody>
      </p:sp>
      <p:sp>
        <p:nvSpPr>
          <p:cNvPr id="8" name="TextBox 7"/>
          <p:cNvSpPr txBox="1"/>
          <p:nvPr/>
        </p:nvSpPr>
        <p:spPr>
          <a:xfrm>
            <a:off x="7039301" y="6328938"/>
            <a:ext cx="1628390" cy="584775"/>
          </a:xfrm>
          <a:prstGeom prst="rect">
            <a:avLst/>
          </a:prstGeom>
          <a:noFill/>
        </p:spPr>
        <p:txBody>
          <a:bodyPr wrap="square" rtlCol="0">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 </a:t>
            </a:r>
          </a:p>
        </p:txBody>
      </p:sp>
      <p:sp>
        <p:nvSpPr>
          <p:cNvPr id="12" name="Rectangle 11">
            <a:extLst>
              <a:ext uri="{FF2B5EF4-FFF2-40B4-BE49-F238E27FC236}">
                <a16:creationId xmlns:a16="http://schemas.microsoft.com/office/drawing/2014/main" id="{336A25C0-DAAA-4F49-ACD7-717501FCD1FB}"/>
              </a:ext>
            </a:extLst>
          </p:cNvPr>
          <p:cNvSpPr/>
          <p:nvPr/>
        </p:nvSpPr>
        <p:spPr>
          <a:xfrm>
            <a:off x="323528" y="1006377"/>
            <a:ext cx="8640960" cy="3785652"/>
          </a:xfrm>
          <a:prstGeom prst="rect">
            <a:avLst/>
          </a:prstGeom>
          <a:ln>
            <a:solidFill>
              <a:schemeClr val="accent1"/>
            </a:solidFill>
          </a:ln>
          <a:effectLst/>
        </p:spPr>
        <p:style>
          <a:lnRef idx="2">
            <a:schemeClr val="dk1"/>
          </a:lnRef>
          <a:fillRef idx="1">
            <a:schemeClr val="lt1"/>
          </a:fillRef>
          <a:effectRef idx="0">
            <a:schemeClr val="dk1"/>
          </a:effectRef>
          <a:fontRef idx="minor">
            <a:schemeClr val="dk1"/>
          </a:fontRef>
        </p:style>
        <p:txBody>
          <a:bodyPr wrap="square">
            <a:spAutoFit/>
          </a:bodyPr>
          <a:lstStyle/>
          <a:p>
            <a:r>
              <a:rPr lang="en-US" sz="3600" dirty="0">
                <a:solidFill>
                  <a:srgbClr val="0F3767"/>
                </a:solidFill>
                <a:latin typeface="Times New Roman" pitchFamily="18" charset="0"/>
                <a:cs typeface="Times New Roman" pitchFamily="18" charset="0"/>
              </a:rPr>
              <a:t>Moderator:</a:t>
            </a:r>
          </a:p>
          <a:p>
            <a:pPr marL="571500" indent="-571500">
              <a:buFont typeface="Arial" panose="020B0604020202020204" pitchFamily="34" charset="0"/>
              <a:buChar char="•"/>
            </a:pPr>
            <a:r>
              <a:rPr lang="en-US" sz="3600" dirty="0">
                <a:solidFill>
                  <a:srgbClr val="0F3767"/>
                </a:solidFill>
                <a:latin typeface="Times New Roman" pitchFamily="18" charset="0"/>
                <a:cs typeface="Times New Roman" pitchFamily="18" charset="0"/>
              </a:rPr>
              <a:t>Stephen Morison, SRM Consulting Ltd.</a:t>
            </a:r>
          </a:p>
          <a:p>
            <a:r>
              <a:rPr lang="en-US" sz="3600" dirty="0">
                <a:solidFill>
                  <a:srgbClr val="0F3767"/>
                </a:solidFill>
                <a:latin typeface="Times New Roman" pitchFamily="18" charset="0"/>
                <a:cs typeface="Times New Roman" pitchFamily="18" charset="0"/>
              </a:rPr>
              <a:t>Panelists:</a:t>
            </a:r>
          </a:p>
          <a:p>
            <a:pPr marL="571500" indent="-571500">
              <a:buFont typeface="Arial" panose="020B0604020202020204" pitchFamily="34" charset="0"/>
              <a:buChar char="•"/>
            </a:pPr>
            <a:r>
              <a:rPr lang="en-US" sz="3600" dirty="0">
                <a:solidFill>
                  <a:srgbClr val="0F3767"/>
                </a:solidFill>
                <a:latin typeface="Times New Roman" pitchFamily="18" charset="0"/>
                <a:cs typeface="Times New Roman" pitchFamily="18" charset="0"/>
              </a:rPr>
              <a:t>Sue Craig, Yukon Chamber of Mines</a:t>
            </a:r>
          </a:p>
          <a:p>
            <a:pPr marL="571500" indent="-571500">
              <a:buFont typeface="Arial" panose="020B0604020202020204" pitchFamily="34" charset="0"/>
              <a:buChar char="•"/>
            </a:pPr>
            <a:r>
              <a:rPr lang="en-US" sz="3600" dirty="0">
                <a:solidFill>
                  <a:srgbClr val="0F3767"/>
                </a:solidFill>
                <a:latin typeface="Times New Roman" pitchFamily="18" charset="0"/>
                <a:cs typeface="Times New Roman" pitchFamily="18" charset="0"/>
              </a:rPr>
              <a:t>Judy Gingell, Judy Gingell Consulting Inc.</a:t>
            </a:r>
          </a:p>
          <a:p>
            <a:pPr marL="571500" indent="-571500">
              <a:buFont typeface="Arial" panose="020B0604020202020204" pitchFamily="34" charset="0"/>
              <a:buChar char="•"/>
            </a:pPr>
            <a:r>
              <a:rPr lang="en-US" sz="3600" dirty="0">
                <a:solidFill>
                  <a:srgbClr val="0F3767"/>
                </a:solidFill>
                <a:latin typeface="Times New Roman" pitchFamily="18" charset="0"/>
                <a:cs typeface="Times New Roman" pitchFamily="18" charset="0"/>
              </a:rPr>
              <a:t>Emmie Fairclough, Teslin Tlingit Council</a:t>
            </a:r>
          </a:p>
          <a:p>
            <a:pPr algn="ctr"/>
            <a:endParaRPr lang="en-US" sz="2400" b="1" dirty="0">
              <a:solidFill>
                <a:srgbClr val="0F3767"/>
              </a:solidFill>
              <a:latin typeface="Times New Roman" pitchFamily="18" charset="0"/>
              <a:cs typeface="Times New Roman" pitchFamily="18" charset="0"/>
            </a:endParaRPr>
          </a:p>
        </p:txBody>
      </p:sp>
      <p:sp>
        <p:nvSpPr>
          <p:cNvPr id="13" name="Slide Number Placeholder 12">
            <a:extLst>
              <a:ext uri="{FF2B5EF4-FFF2-40B4-BE49-F238E27FC236}">
                <a16:creationId xmlns:a16="http://schemas.microsoft.com/office/drawing/2014/main" id="{FEBBA389-0445-4BC7-8CEA-6F518FADD857}"/>
              </a:ext>
            </a:extLst>
          </p:cNvPr>
          <p:cNvSpPr>
            <a:spLocks noGrp="1"/>
          </p:cNvSpPr>
          <p:nvPr>
            <p:ph type="sldNum" sz="quarter" idx="12"/>
          </p:nvPr>
        </p:nvSpPr>
        <p:spPr/>
        <p:txBody>
          <a:bodyPr/>
          <a:lstStyle/>
          <a:p>
            <a:fld id="{91FAD836-7236-4197-89DB-B4879A74D432}" type="slidenum">
              <a:rPr lang="en-CA" smtClean="0"/>
              <a:t>2</a:t>
            </a:fld>
            <a:endParaRPr lang="en-CA" dirty="0"/>
          </a:p>
        </p:txBody>
      </p:sp>
    </p:spTree>
    <p:extLst>
      <p:ext uri="{BB962C8B-B14F-4D97-AF65-F5344CB8AC3E}">
        <p14:creationId xmlns:p14="http://schemas.microsoft.com/office/powerpoint/2010/main" val="77719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5" y="56045"/>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7582" y="332656"/>
            <a:ext cx="6352649" cy="584775"/>
          </a:xfrm>
          <a:prstGeom prst="rect">
            <a:avLst/>
          </a:prstGeom>
          <a:noFill/>
        </p:spPr>
        <p:txBody>
          <a:bodyPr wrap="square" rtlCol="0">
            <a:spAutoFit/>
          </a:bodyPr>
          <a:lstStyle/>
          <a:p>
            <a:r>
              <a:rPr lang="en-CA" sz="3200" b="1" dirty="0">
                <a:solidFill>
                  <a:srgbClr val="0F3767"/>
                </a:solidFill>
                <a:latin typeface="Times New Roman" pitchFamily="18" charset="0"/>
                <a:cs typeface="Times New Roman" pitchFamily="18" charset="0"/>
              </a:rPr>
              <a:t>Next Steps</a:t>
            </a:r>
          </a:p>
        </p:txBody>
      </p:sp>
      <p:cxnSp>
        <p:nvCxnSpPr>
          <p:cNvPr id="11" name="Straight Connector 10"/>
          <p:cNvCxnSpPr/>
          <p:nvPr/>
        </p:nvCxnSpPr>
        <p:spPr>
          <a:xfrm>
            <a:off x="323528" y="1052736"/>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sp>
        <p:nvSpPr>
          <p:cNvPr id="10" name="TextBox 9">
            <a:extLst>
              <a:ext uri="{FF2B5EF4-FFF2-40B4-BE49-F238E27FC236}">
                <a16:creationId xmlns:a16="http://schemas.microsoft.com/office/drawing/2014/main" id="{A2AA947A-0F4B-4FC4-9ABF-A9D1E71E09FE}"/>
              </a:ext>
            </a:extLst>
          </p:cNvPr>
          <p:cNvSpPr txBox="1"/>
          <p:nvPr/>
        </p:nvSpPr>
        <p:spPr>
          <a:xfrm>
            <a:off x="242779" y="1380638"/>
            <a:ext cx="4542444" cy="3708708"/>
          </a:xfrm>
          <a:prstGeom prst="rect">
            <a:avLst/>
          </a:prstGeom>
          <a:noFill/>
        </p:spPr>
        <p:txBody>
          <a:bodyPr wrap="square" rtlCol="0">
            <a:spAutoFit/>
          </a:bodyPr>
          <a:lstStyle/>
          <a:p>
            <a:r>
              <a:rPr lang="en-US" sz="2800" b="1" dirty="0">
                <a:solidFill>
                  <a:srgbClr val="0F3767"/>
                </a:solidFill>
                <a:latin typeface="Times New Roman" pitchFamily="18" charset="0"/>
                <a:cs typeface="Times New Roman" pitchFamily="18" charset="0"/>
              </a:rPr>
              <a:t>By Month End:</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Complete website and upload information.</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Complete Mobile Application.</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Complete Hard Copy Engagement and Consultation Guide.</a:t>
            </a:r>
          </a:p>
          <a:p>
            <a:pPr marL="285750" indent="-285750">
              <a:spcAft>
                <a:spcPts val="600"/>
              </a:spcAft>
              <a:buFont typeface="Arial" panose="020B0604020202020204" pitchFamily="34" charset="0"/>
              <a:buChar char="•"/>
            </a:pPr>
            <a:r>
              <a:rPr lang="en-US" sz="2400" dirty="0">
                <a:solidFill>
                  <a:srgbClr val="0F3767"/>
                </a:solidFill>
                <a:latin typeface="Times New Roman" pitchFamily="18" charset="0"/>
                <a:cs typeface="Times New Roman" pitchFamily="18" charset="0"/>
              </a:rPr>
              <a:t>Continued Technical Support for Website and Mobile Application.</a:t>
            </a:r>
          </a:p>
        </p:txBody>
      </p:sp>
      <p:pic>
        <p:nvPicPr>
          <p:cNvPr id="5" name="Picture 4">
            <a:extLst>
              <a:ext uri="{FF2B5EF4-FFF2-40B4-BE49-F238E27FC236}">
                <a16:creationId xmlns:a16="http://schemas.microsoft.com/office/drawing/2014/main" id="{404FCBE7-5F90-4F0B-8002-90021D7E4EF0}"/>
              </a:ext>
            </a:extLst>
          </p:cNvPr>
          <p:cNvPicPr>
            <a:picLocks noChangeAspect="1"/>
          </p:cNvPicPr>
          <p:nvPr/>
        </p:nvPicPr>
        <p:blipFill>
          <a:blip r:embed="rId4"/>
          <a:stretch>
            <a:fillRect/>
          </a:stretch>
        </p:blipFill>
        <p:spPr>
          <a:xfrm>
            <a:off x="4580402" y="1140046"/>
            <a:ext cx="4222030" cy="3157940"/>
          </a:xfrm>
          <a:prstGeom prst="rect">
            <a:avLst/>
          </a:prstGeom>
        </p:spPr>
      </p:pic>
      <p:sp>
        <p:nvSpPr>
          <p:cNvPr id="6" name="TextBox 5">
            <a:extLst>
              <a:ext uri="{FF2B5EF4-FFF2-40B4-BE49-F238E27FC236}">
                <a16:creationId xmlns:a16="http://schemas.microsoft.com/office/drawing/2014/main" id="{97A81D71-B743-4C69-96E6-9CBF7858B04F}"/>
              </a:ext>
            </a:extLst>
          </p:cNvPr>
          <p:cNvSpPr txBox="1"/>
          <p:nvPr/>
        </p:nvSpPr>
        <p:spPr>
          <a:xfrm>
            <a:off x="4600980" y="4427880"/>
            <a:ext cx="4329221" cy="954107"/>
          </a:xfrm>
          <a:prstGeom prst="rect">
            <a:avLst/>
          </a:prstGeom>
          <a:noFill/>
        </p:spPr>
        <p:txBody>
          <a:bodyPr wrap="square" rtlCol="0">
            <a:spAutoFit/>
          </a:bodyPr>
          <a:lstStyle/>
          <a:p>
            <a:pPr algn="ctr"/>
            <a:r>
              <a:rPr lang="en-CA" sz="2800" dirty="0">
                <a:solidFill>
                  <a:srgbClr val="0F3767"/>
                </a:solidFill>
              </a:rPr>
              <a:t>Yukon’s Umbrella Final Agreement, 1993</a:t>
            </a:r>
          </a:p>
        </p:txBody>
      </p:sp>
      <p:sp>
        <p:nvSpPr>
          <p:cNvPr id="7" name="Rectangle 6">
            <a:extLst>
              <a:ext uri="{FF2B5EF4-FFF2-40B4-BE49-F238E27FC236}">
                <a16:creationId xmlns:a16="http://schemas.microsoft.com/office/drawing/2014/main" id="{989F4945-E0CB-4474-A784-45FDEE49FAEE}"/>
              </a:ext>
            </a:extLst>
          </p:cNvPr>
          <p:cNvSpPr/>
          <p:nvPr/>
        </p:nvSpPr>
        <p:spPr>
          <a:xfrm>
            <a:off x="7202381" y="6362803"/>
            <a:ext cx="1476071"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8" name="Slide Number Placeholder 7">
            <a:extLst>
              <a:ext uri="{FF2B5EF4-FFF2-40B4-BE49-F238E27FC236}">
                <a16:creationId xmlns:a16="http://schemas.microsoft.com/office/drawing/2014/main" id="{B6933E17-2D3B-481C-8E5C-C872E0CB9829}"/>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20</a:t>
            </a:fld>
            <a:endParaRPr lang="en-CA">
              <a:solidFill>
                <a:prstClr val="black">
                  <a:tint val="75000"/>
                </a:prstClr>
              </a:solidFill>
            </a:endParaRPr>
          </a:p>
        </p:txBody>
      </p:sp>
    </p:spTree>
    <p:extLst>
      <p:ext uri="{BB962C8B-B14F-4D97-AF65-F5344CB8AC3E}">
        <p14:creationId xmlns:p14="http://schemas.microsoft.com/office/powerpoint/2010/main" val="39056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8" y="-20658"/>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7582" y="332656"/>
            <a:ext cx="6352649"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In Summary</a:t>
            </a:r>
          </a:p>
        </p:txBody>
      </p:sp>
      <p:cxnSp>
        <p:nvCxnSpPr>
          <p:cNvPr id="11" name="Straight Connector 10"/>
          <p:cNvCxnSpPr/>
          <p:nvPr/>
        </p:nvCxnSpPr>
        <p:spPr>
          <a:xfrm>
            <a:off x="323528" y="1052736"/>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sp>
        <p:nvSpPr>
          <p:cNvPr id="10" name="TextBox 9">
            <a:extLst>
              <a:ext uri="{FF2B5EF4-FFF2-40B4-BE49-F238E27FC236}">
                <a16:creationId xmlns:a16="http://schemas.microsoft.com/office/drawing/2014/main" id="{A2AA947A-0F4B-4FC4-9ABF-A9D1E71E09FE}"/>
              </a:ext>
            </a:extLst>
          </p:cNvPr>
          <p:cNvSpPr txBox="1"/>
          <p:nvPr/>
        </p:nvSpPr>
        <p:spPr>
          <a:xfrm>
            <a:off x="199458" y="1166844"/>
            <a:ext cx="876503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F3767"/>
                </a:solidFill>
                <a:latin typeface="Times New Roman" pitchFamily="18" charset="0"/>
                <a:cs typeface="Times New Roman" pitchFamily="18" charset="0"/>
              </a:rPr>
              <a:t>Working in partnership on this Guide will provide a central location for integrated web based information on First Nations engagement and consultation Best Practices with unique features such as a Proponent Self Identification Process.</a:t>
            </a:r>
          </a:p>
          <a:p>
            <a:pPr marL="342900" indent="-342900">
              <a:buFont typeface="Arial" panose="020B0604020202020204" pitchFamily="34" charset="0"/>
              <a:buChar char="•"/>
            </a:pPr>
            <a:r>
              <a:rPr lang="en-US" sz="2400" dirty="0">
                <a:solidFill>
                  <a:srgbClr val="0F3767"/>
                </a:solidFill>
                <a:latin typeface="Times New Roman" pitchFamily="18" charset="0"/>
                <a:cs typeface="Times New Roman" pitchFamily="18" charset="0"/>
              </a:rPr>
              <a:t>This Guide should be a benefit to First Nations, the mineral exploration industry and Yukon residents at large.</a:t>
            </a:r>
          </a:p>
          <a:p>
            <a:pPr marL="342900" indent="-342900">
              <a:buFont typeface="Arial" panose="020B0604020202020204" pitchFamily="34" charset="0"/>
              <a:buChar char="•"/>
            </a:pPr>
            <a:r>
              <a:rPr lang="en-US" sz="2400" dirty="0">
                <a:solidFill>
                  <a:srgbClr val="0F3767"/>
                </a:solidFill>
                <a:latin typeface="Times New Roman" pitchFamily="18" charset="0"/>
                <a:cs typeface="Times New Roman" pitchFamily="18" charset="0"/>
              </a:rPr>
              <a:t>The key to effective engagement and consultation is the building of partnerships that are based on long term </a:t>
            </a:r>
            <a:r>
              <a:rPr lang="en-US" sz="2400" i="1" dirty="0">
                <a:solidFill>
                  <a:srgbClr val="0F3767"/>
                </a:solidFill>
                <a:latin typeface="Times New Roman" pitchFamily="18" charset="0"/>
                <a:cs typeface="Times New Roman" pitchFamily="18" charset="0"/>
              </a:rPr>
              <a:t>“clear and consistent communications, trust, respect and carefully listening with an open mind</a:t>
            </a:r>
            <a:r>
              <a:rPr lang="en-US" sz="2400" b="1" i="1" dirty="0">
                <a:solidFill>
                  <a:srgbClr val="0F3767"/>
                </a:solidFill>
                <a:latin typeface="Times New Roman" pitchFamily="18" charset="0"/>
                <a:cs typeface="Times New Roman" pitchFamily="18" charset="0"/>
              </a:rPr>
              <a:t>”.</a:t>
            </a:r>
            <a:endParaRPr lang="en-US" sz="2400" i="1" dirty="0">
              <a:solidFill>
                <a:srgbClr val="0F3767"/>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EEDFCAEF-AA6A-4FAE-8630-C174DB625008}"/>
              </a:ext>
            </a:extLst>
          </p:cNvPr>
          <p:cNvSpPr/>
          <p:nvPr/>
        </p:nvSpPr>
        <p:spPr>
          <a:xfrm>
            <a:off x="7049154" y="6278179"/>
            <a:ext cx="1403648" cy="584775"/>
          </a:xfrm>
          <a:prstGeom prst="rect">
            <a:avLst/>
          </a:prstGeom>
        </p:spPr>
        <p:txBody>
          <a:bodyPr wrap="square">
            <a:spAutoFit/>
          </a:bodyPr>
          <a:lstStyle/>
          <a:p>
            <a:pPr algn="r"/>
            <a:r>
              <a:rPr lang="en-CA" sz="1600" dirty="0">
                <a:solidFill>
                  <a:srgbClr val="0F3767"/>
                </a:solidFill>
                <a:latin typeface="Times New Roman" pitchFamily="18" charset="0"/>
                <a:cs typeface="Times New Roman" pitchFamily="18" charset="0"/>
              </a:rPr>
              <a:t>PDAC</a:t>
            </a:r>
          </a:p>
          <a:p>
            <a:pPr algn="r"/>
            <a:r>
              <a:rPr lang="en-CA" sz="1600" dirty="0">
                <a:solidFill>
                  <a:srgbClr val="0F3767"/>
                </a:solidFill>
                <a:latin typeface="Times New Roman" pitchFamily="18" charset="0"/>
                <a:cs typeface="Times New Roman" pitchFamily="18" charset="0"/>
              </a:rPr>
              <a:t>March 6, 2018 </a:t>
            </a:r>
          </a:p>
        </p:txBody>
      </p:sp>
      <p:sp>
        <p:nvSpPr>
          <p:cNvPr id="7" name="Slide Number Placeholder 6">
            <a:extLst>
              <a:ext uri="{FF2B5EF4-FFF2-40B4-BE49-F238E27FC236}">
                <a16:creationId xmlns:a16="http://schemas.microsoft.com/office/drawing/2014/main" id="{DCD98EC5-1D38-435B-AE70-1B389CC8EDDE}"/>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21</a:t>
            </a:fld>
            <a:endParaRPr lang="en-CA" dirty="0">
              <a:solidFill>
                <a:prstClr val="black">
                  <a:tint val="75000"/>
                </a:prstClr>
              </a:solidFill>
            </a:endParaRPr>
          </a:p>
        </p:txBody>
      </p:sp>
    </p:spTree>
    <p:extLst>
      <p:ext uri="{BB962C8B-B14F-4D97-AF65-F5344CB8AC3E}">
        <p14:creationId xmlns:p14="http://schemas.microsoft.com/office/powerpoint/2010/main" val="32581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047"/>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7582" y="332656"/>
            <a:ext cx="6352649"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In Closing</a:t>
            </a:r>
          </a:p>
        </p:txBody>
      </p:sp>
      <p:cxnSp>
        <p:nvCxnSpPr>
          <p:cNvPr id="11" name="Straight Connector 10"/>
          <p:cNvCxnSpPr/>
          <p:nvPr/>
        </p:nvCxnSpPr>
        <p:spPr>
          <a:xfrm>
            <a:off x="323528" y="1052736"/>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sp>
        <p:nvSpPr>
          <p:cNvPr id="10" name="TextBox 9">
            <a:extLst>
              <a:ext uri="{FF2B5EF4-FFF2-40B4-BE49-F238E27FC236}">
                <a16:creationId xmlns:a16="http://schemas.microsoft.com/office/drawing/2014/main" id="{A2AA947A-0F4B-4FC4-9ABF-A9D1E71E09FE}"/>
              </a:ext>
            </a:extLst>
          </p:cNvPr>
          <p:cNvSpPr txBox="1"/>
          <p:nvPr/>
        </p:nvSpPr>
        <p:spPr>
          <a:xfrm>
            <a:off x="475016" y="1433642"/>
            <a:ext cx="4489824" cy="3293209"/>
          </a:xfrm>
          <a:prstGeom prst="rect">
            <a:avLst/>
          </a:prstGeom>
          <a:noFill/>
        </p:spPr>
        <p:txBody>
          <a:bodyPr wrap="square" rtlCol="0">
            <a:spAutoFit/>
          </a:bodyPr>
          <a:lstStyle/>
          <a:p>
            <a:r>
              <a:rPr lang="en-US" sz="3200" dirty="0">
                <a:solidFill>
                  <a:srgbClr val="0F3767"/>
                </a:solidFill>
                <a:latin typeface="Times New Roman" pitchFamily="18" charset="0"/>
                <a:cs typeface="Times New Roman" pitchFamily="18" charset="0"/>
              </a:rPr>
              <a:t>A big thank you to the Prospectors and Developers Association of Canada for putting on this Panel! </a:t>
            </a:r>
          </a:p>
          <a:p>
            <a:endParaRPr lang="en-US" sz="2400" dirty="0">
              <a:solidFill>
                <a:srgbClr val="0F3767"/>
              </a:solidFill>
              <a:latin typeface="Times New Roman" pitchFamily="18" charset="0"/>
              <a:cs typeface="Times New Roman" pitchFamily="18" charset="0"/>
            </a:endParaRPr>
          </a:p>
          <a:p>
            <a:r>
              <a:rPr lang="en-US" sz="2400" dirty="0">
                <a:solidFill>
                  <a:srgbClr val="0F3767"/>
                </a:solidFill>
                <a:latin typeface="Times New Roman" pitchFamily="18" charset="0"/>
                <a:cs typeface="Times New Roman" pitchFamily="18" charset="0"/>
              </a:rPr>
              <a:t> </a:t>
            </a:r>
          </a:p>
        </p:txBody>
      </p:sp>
      <p:pic>
        <p:nvPicPr>
          <p:cNvPr id="5" name="Picture 4">
            <a:extLst>
              <a:ext uri="{FF2B5EF4-FFF2-40B4-BE49-F238E27FC236}">
                <a16:creationId xmlns:a16="http://schemas.microsoft.com/office/drawing/2014/main" id="{1FC07E5C-75BC-44EC-90CD-FD3EC134BE70}"/>
              </a:ext>
            </a:extLst>
          </p:cNvPr>
          <p:cNvPicPr>
            <a:picLocks noChangeAspect="1"/>
          </p:cNvPicPr>
          <p:nvPr/>
        </p:nvPicPr>
        <p:blipFill>
          <a:blip r:embed="rId4"/>
          <a:stretch>
            <a:fillRect/>
          </a:stretch>
        </p:blipFill>
        <p:spPr>
          <a:xfrm>
            <a:off x="5322179" y="1207463"/>
            <a:ext cx="1887573" cy="4672327"/>
          </a:xfrm>
          <a:prstGeom prst="rect">
            <a:avLst/>
          </a:prstGeom>
        </p:spPr>
      </p:pic>
      <p:pic>
        <p:nvPicPr>
          <p:cNvPr id="6" name="Picture 5">
            <a:extLst>
              <a:ext uri="{FF2B5EF4-FFF2-40B4-BE49-F238E27FC236}">
                <a16:creationId xmlns:a16="http://schemas.microsoft.com/office/drawing/2014/main" id="{E6926BBC-7AEF-41EC-A0E4-44EFD7E17575}"/>
              </a:ext>
            </a:extLst>
          </p:cNvPr>
          <p:cNvPicPr>
            <a:picLocks noChangeAspect="1"/>
          </p:cNvPicPr>
          <p:nvPr/>
        </p:nvPicPr>
        <p:blipFill>
          <a:blip r:embed="rId5"/>
          <a:stretch>
            <a:fillRect/>
          </a:stretch>
        </p:blipFill>
        <p:spPr>
          <a:xfrm>
            <a:off x="2576441" y="4876847"/>
            <a:ext cx="2857143" cy="761905"/>
          </a:xfrm>
          <a:prstGeom prst="rect">
            <a:avLst/>
          </a:prstGeom>
        </p:spPr>
      </p:pic>
      <p:sp>
        <p:nvSpPr>
          <p:cNvPr id="7" name="Rectangle 6">
            <a:extLst>
              <a:ext uri="{FF2B5EF4-FFF2-40B4-BE49-F238E27FC236}">
                <a16:creationId xmlns:a16="http://schemas.microsoft.com/office/drawing/2014/main" id="{510E5BA5-53D1-4872-957A-552D87F21F8F}"/>
              </a:ext>
            </a:extLst>
          </p:cNvPr>
          <p:cNvSpPr/>
          <p:nvPr/>
        </p:nvSpPr>
        <p:spPr>
          <a:xfrm>
            <a:off x="7020272" y="6308725"/>
            <a:ext cx="1453041" cy="615553"/>
          </a:xfrm>
          <a:prstGeom prst="rect">
            <a:avLst/>
          </a:prstGeom>
        </p:spPr>
        <p:txBody>
          <a:bodyPr wrap="square">
            <a:spAutoFit/>
          </a:bodyPr>
          <a:lstStyle/>
          <a:p>
            <a:pPr algn="r"/>
            <a:r>
              <a:rPr lang="en-CA" sz="1600" dirty="0">
                <a:solidFill>
                  <a:srgbClr val="0F3767"/>
                </a:solidFill>
                <a:latin typeface="Times New Roman" pitchFamily="18" charset="0"/>
                <a:cs typeface="Times New Roman" pitchFamily="18" charset="0"/>
              </a:rPr>
              <a:t>PDAC</a:t>
            </a:r>
          </a:p>
          <a:p>
            <a:pPr algn="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8" name="Slide Number Placeholder 7">
            <a:extLst>
              <a:ext uri="{FF2B5EF4-FFF2-40B4-BE49-F238E27FC236}">
                <a16:creationId xmlns:a16="http://schemas.microsoft.com/office/drawing/2014/main" id="{A77F2B52-6521-4BB0-A4F6-4F406281CD18}"/>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22</a:t>
            </a:fld>
            <a:endParaRPr lang="en-CA">
              <a:solidFill>
                <a:prstClr val="black">
                  <a:tint val="75000"/>
                </a:prstClr>
              </a:solidFill>
            </a:endParaRPr>
          </a:p>
        </p:txBody>
      </p:sp>
    </p:spTree>
    <p:extLst>
      <p:ext uri="{BB962C8B-B14F-4D97-AF65-F5344CB8AC3E}">
        <p14:creationId xmlns:p14="http://schemas.microsoft.com/office/powerpoint/2010/main" val="107783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9147"/>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323528" y="908720"/>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3347005" y="5020408"/>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9" name="Title"/>
          <p:cNvSpPr txBox="1">
            <a:spLocks/>
          </p:cNvSpPr>
          <p:nvPr/>
        </p:nvSpPr>
        <p:spPr>
          <a:xfrm>
            <a:off x="-117139" y="141622"/>
            <a:ext cx="691276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F3767"/>
                </a:solidFill>
                <a:latin typeface="Times New Roman" pitchFamily="18" charset="0"/>
                <a:ea typeface="+mn-ea"/>
                <a:cs typeface="Times New Roman" pitchFamily="18" charset="0"/>
              </a:rPr>
              <a:t>Innovative Web Based Approach</a:t>
            </a:r>
          </a:p>
        </p:txBody>
      </p:sp>
      <p:sp>
        <p:nvSpPr>
          <p:cNvPr id="10" name="Body"/>
          <p:cNvSpPr txBox="1">
            <a:spLocks/>
          </p:cNvSpPr>
          <p:nvPr/>
        </p:nvSpPr>
        <p:spPr>
          <a:xfrm>
            <a:off x="601552" y="1113184"/>
            <a:ext cx="3312368" cy="38801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b="1" dirty="0">
                <a:solidFill>
                  <a:srgbClr val="0F3767"/>
                </a:solidFill>
                <a:latin typeface="Times New Roman" pitchFamily="18" charset="0"/>
                <a:cs typeface="Times New Roman" pitchFamily="18" charset="0"/>
              </a:rPr>
              <a:t>Project Theme: </a:t>
            </a:r>
          </a:p>
          <a:p>
            <a:pPr marL="400050" lvl="1" indent="0">
              <a:spcBef>
                <a:spcPts val="0"/>
              </a:spcBef>
              <a:buNone/>
            </a:pPr>
            <a:r>
              <a:rPr lang="en-US" sz="2400" i="1" dirty="0">
                <a:solidFill>
                  <a:srgbClr val="0F3767"/>
                </a:solidFill>
                <a:latin typeface="Times New Roman" pitchFamily="18" charset="0"/>
                <a:cs typeface="Times New Roman" pitchFamily="18" charset="0"/>
              </a:rPr>
              <a:t>“Partnerships through clear and consistent communications, with trust, respect, careful listening and an open mind”</a:t>
            </a:r>
          </a:p>
          <a:p>
            <a:pPr marL="0" indent="0">
              <a:spcBef>
                <a:spcPts val="0"/>
              </a:spcBef>
              <a:buFont typeface="Arial" pitchFamily="34" charset="0"/>
              <a:buNone/>
            </a:pPr>
            <a:endParaRPr lang="en-US" sz="2500" dirty="0">
              <a:solidFill>
                <a:prstClr val="black"/>
              </a:solidFill>
              <a:latin typeface="Arial" panose="020B0604020202020204" pitchFamily="34" charset="0"/>
              <a:cs typeface="Arial" panose="020B0604020202020204" pitchFamily="34" charset="0"/>
            </a:endParaRPr>
          </a:p>
          <a:p>
            <a:pPr>
              <a:spcBef>
                <a:spcPts val="0"/>
              </a:spcBef>
            </a:pPr>
            <a:endParaRPr lang="en-CA" sz="2000" dirty="0">
              <a:latin typeface="Arial" panose="020B0604020202020204" pitchFamily="34" charset="0"/>
              <a:cs typeface="Arial" panose="020B0604020202020204" pitchFamily="34" charset="0"/>
            </a:endParaRPr>
          </a:p>
          <a:p>
            <a:pPr>
              <a:spcBef>
                <a:spcPts val="0"/>
              </a:spcBef>
            </a:pPr>
            <a:endParaRPr lang="en-CA" sz="2000" dirty="0">
              <a:latin typeface="Arial" panose="020B0604020202020204" pitchFamily="34" charset="0"/>
              <a:cs typeface="Arial" panose="020B0604020202020204" pitchFamily="34" charset="0"/>
            </a:endParaRPr>
          </a:p>
          <a:p>
            <a:pPr marL="0" indent="0">
              <a:spcBef>
                <a:spcPts val="0"/>
              </a:spcBef>
              <a:buFont typeface="Arial" pitchFamily="34" charset="0"/>
              <a:buNone/>
            </a:pPr>
            <a:endParaRPr lang="en-CA" sz="2700" dirty="0"/>
          </a:p>
        </p:txBody>
      </p:sp>
      <p:pic>
        <p:nvPicPr>
          <p:cNvPr id="7" name="Picture 6">
            <a:extLst>
              <a:ext uri="{FF2B5EF4-FFF2-40B4-BE49-F238E27FC236}">
                <a16:creationId xmlns:a16="http://schemas.microsoft.com/office/drawing/2014/main" id="{345313EE-30B3-4150-8630-3624CC231755}"/>
              </a:ext>
            </a:extLst>
          </p:cNvPr>
          <p:cNvPicPr>
            <a:picLocks noChangeAspect="1"/>
          </p:cNvPicPr>
          <p:nvPr/>
        </p:nvPicPr>
        <p:blipFill>
          <a:blip r:embed="rId4"/>
          <a:stretch>
            <a:fillRect/>
          </a:stretch>
        </p:blipFill>
        <p:spPr>
          <a:xfrm>
            <a:off x="3893541" y="926567"/>
            <a:ext cx="4084527" cy="5421777"/>
          </a:xfrm>
          <a:prstGeom prst="rect">
            <a:avLst/>
          </a:prstGeom>
        </p:spPr>
      </p:pic>
      <p:sp>
        <p:nvSpPr>
          <p:cNvPr id="8" name="Rectangle 7">
            <a:extLst>
              <a:ext uri="{FF2B5EF4-FFF2-40B4-BE49-F238E27FC236}">
                <a16:creationId xmlns:a16="http://schemas.microsoft.com/office/drawing/2014/main" id="{9ACF1F18-51D6-404C-9242-5B2F48AE4E15}"/>
              </a:ext>
            </a:extLst>
          </p:cNvPr>
          <p:cNvSpPr/>
          <p:nvPr/>
        </p:nvSpPr>
        <p:spPr>
          <a:xfrm>
            <a:off x="7026815" y="6299868"/>
            <a:ext cx="1668604"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12" name="Slide Number Placeholder 11">
            <a:extLst>
              <a:ext uri="{FF2B5EF4-FFF2-40B4-BE49-F238E27FC236}">
                <a16:creationId xmlns:a16="http://schemas.microsoft.com/office/drawing/2014/main" id="{F854F907-5E9E-46BA-ABAF-C809EE7EBFDA}"/>
              </a:ext>
            </a:extLst>
          </p:cNvPr>
          <p:cNvSpPr>
            <a:spLocks noGrp="1"/>
          </p:cNvSpPr>
          <p:nvPr>
            <p:ph type="sldNum" sz="quarter" idx="12"/>
          </p:nvPr>
        </p:nvSpPr>
        <p:spPr/>
        <p:txBody>
          <a:bodyPr/>
          <a:lstStyle/>
          <a:p>
            <a:fld id="{91FAD836-7236-4197-89DB-B4879A74D432}" type="slidenum">
              <a:rPr lang="en-CA" smtClean="0"/>
              <a:t>3</a:t>
            </a:fld>
            <a:endParaRPr lang="en-CA" dirty="0"/>
          </a:p>
        </p:txBody>
      </p:sp>
    </p:spTree>
    <p:extLst>
      <p:ext uri="{BB962C8B-B14F-4D97-AF65-F5344CB8AC3E}">
        <p14:creationId xmlns:p14="http://schemas.microsoft.com/office/powerpoint/2010/main" val="23658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7583" y="150995"/>
            <a:ext cx="5328592"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Project Support</a:t>
            </a:r>
          </a:p>
        </p:txBody>
      </p:sp>
      <p:cxnSp>
        <p:nvCxnSpPr>
          <p:cNvPr id="6" name="Straight Connector 5"/>
          <p:cNvCxnSpPr/>
          <p:nvPr/>
        </p:nvCxnSpPr>
        <p:spPr>
          <a:xfrm>
            <a:off x="323528" y="908720"/>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7583" y="1210538"/>
            <a:ext cx="8466321" cy="4124206"/>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3600" dirty="0">
                <a:solidFill>
                  <a:srgbClr val="0F3767"/>
                </a:solidFill>
                <a:latin typeface="Times New Roman" pitchFamily="18" charset="0"/>
                <a:cs typeface="Times New Roman" pitchFamily="18" charset="0"/>
              </a:rPr>
              <a:t>Project is funded by: </a:t>
            </a:r>
          </a:p>
          <a:p>
            <a:pPr marL="914400" lvl="1" indent="-457200">
              <a:spcAft>
                <a:spcPts val="600"/>
              </a:spcAft>
              <a:buFont typeface="Arial" panose="020B0604020202020204" pitchFamily="34" charset="0"/>
              <a:buChar char="•"/>
            </a:pPr>
            <a:r>
              <a:rPr lang="en-US" sz="3100" dirty="0">
                <a:solidFill>
                  <a:srgbClr val="0F3767"/>
                </a:solidFill>
                <a:latin typeface="Times New Roman" pitchFamily="18" charset="0"/>
                <a:cs typeface="Times New Roman" pitchFamily="18" charset="0"/>
              </a:rPr>
              <a:t>Yukon Chamber of Mines</a:t>
            </a:r>
          </a:p>
          <a:p>
            <a:pPr marL="914400" lvl="1" indent="-457200">
              <a:spcAft>
                <a:spcPts val="600"/>
              </a:spcAft>
              <a:buFont typeface="Arial" panose="020B0604020202020204" pitchFamily="34" charset="0"/>
              <a:buChar char="•"/>
            </a:pPr>
            <a:r>
              <a:rPr lang="en-US" sz="3100" dirty="0">
                <a:solidFill>
                  <a:srgbClr val="0F3767"/>
                </a:solidFill>
                <a:latin typeface="Times New Roman" pitchFamily="18" charset="0"/>
                <a:cs typeface="Times New Roman" pitchFamily="18" charset="0"/>
              </a:rPr>
              <a:t>Canadian Northern Economic Development Agency &amp; </a:t>
            </a:r>
          </a:p>
          <a:p>
            <a:pPr marL="914400" lvl="1" indent="-457200">
              <a:spcAft>
                <a:spcPts val="600"/>
              </a:spcAft>
              <a:buFont typeface="Arial" panose="020B0604020202020204" pitchFamily="34" charset="0"/>
              <a:buChar char="•"/>
            </a:pPr>
            <a:r>
              <a:rPr lang="en-US" sz="3100" dirty="0">
                <a:solidFill>
                  <a:srgbClr val="0F3767"/>
                </a:solidFill>
                <a:latin typeface="Times New Roman" pitchFamily="18" charset="0"/>
                <a:cs typeface="Times New Roman" pitchFamily="18" charset="0"/>
              </a:rPr>
              <a:t>Energy, Mines and Resources, Yukon Government</a:t>
            </a:r>
          </a:p>
          <a:p>
            <a:endParaRPr lang="en-US" sz="3100" dirty="0">
              <a:solidFill>
                <a:srgbClr val="0F3767"/>
              </a:solidFill>
              <a:latin typeface="Times New Roman" pitchFamily="18" charset="0"/>
              <a:cs typeface="Times New Roman" pitchFamily="18" charset="0"/>
            </a:endParaRPr>
          </a:p>
          <a:p>
            <a:pPr algn="ctr"/>
            <a:endParaRPr lang="en-US" sz="2000" i="1" dirty="0">
              <a:solidFill>
                <a:srgbClr val="0F3767"/>
              </a:solidFill>
              <a:latin typeface="Times New Roman" pitchFamily="18" charset="0"/>
              <a:cs typeface="Times New Roman" pitchFamily="18" charset="0"/>
            </a:endParaRPr>
          </a:p>
        </p:txBody>
      </p:sp>
      <p:sp>
        <p:nvSpPr>
          <p:cNvPr id="11" name="TextBox 10"/>
          <p:cNvSpPr txBox="1"/>
          <p:nvPr/>
        </p:nvSpPr>
        <p:spPr>
          <a:xfrm rot="16200000">
            <a:off x="3347005" y="5020408"/>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8" name="Rectangle 7">
            <a:extLst>
              <a:ext uri="{FF2B5EF4-FFF2-40B4-BE49-F238E27FC236}">
                <a16:creationId xmlns:a16="http://schemas.microsoft.com/office/drawing/2014/main" id="{9037477D-6E0E-49D2-8908-CA3432588608}"/>
              </a:ext>
            </a:extLst>
          </p:cNvPr>
          <p:cNvSpPr/>
          <p:nvPr/>
        </p:nvSpPr>
        <p:spPr>
          <a:xfrm>
            <a:off x="6935688" y="6234623"/>
            <a:ext cx="1751112"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9" name="Slide Number Placeholder 8">
            <a:extLst>
              <a:ext uri="{FF2B5EF4-FFF2-40B4-BE49-F238E27FC236}">
                <a16:creationId xmlns:a16="http://schemas.microsoft.com/office/drawing/2014/main" id="{10D04C53-959D-4622-923F-1288581D3AB6}"/>
              </a:ext>
            </a:extLst>
          </p:cNvPr>
          <p:cNvSpPr>
            <a:spLocks noGrp="1"/>
          </p:cNvSpPr>
          <p:nvPr>
            <p:ph type="sldNum" sz="quarter" idx="12"/>
          </p:nvPr>
        </p:nvSpPr>
        <p:spPr/>
        <p:txBody>
          <a:bodyPr/>
          <a:lstStyle/>
          <a:p>
            <a:fld id="{91FAD836-7236-4197-89DB-B4879A74D432}" type="slidenum">
              <a:rPr lang="en-CA" smtClean="0"/>
              <a:t>4</a:t>
            </a:fld>
            <a:endParaRPr lang="en-CA"/>
          </a:p>
        </p:txBody>
      </p:sp>
    </p:spTree>
    <p:extLst>
      <p:ext uri="{BB962C8B-B14F-4D97-AF65-F5344CB8AC3E}">
        <p14:creationId xmlns:p14="http://schemas.microsoft.com/office/powerpoint/2010/main" val="398093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7"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09991"/>
            <a:ext cx="5328592"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Project Objectives</a:t>
            </a:r>
          </a:p>
        </p:txBody>
      </p:sp>
      <p:cxnSp>
        <p:nvCxnSpPr>
          <p:cNvPr id="6" name="Straight Connector 5"/>
          <p:cNvCxnSpPr/>
          <p:nvPr/>
        </p:nvCxnSpPr>
        <p:spPr>
          <a:xfrm>
            <a:off x="323528" y="908720"/>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479" y="1091283"/>
            <a:ext cx="8466321" cy="5016758"/>
          </a:xfrm>
          <a:prstGeom prst="rect">
            <a:avLst/>
          </a:prstGeom>
          <a:noFill/>
        </p:spPr>
        <p:txBody>
          <a:bodyPr wrap="square" rtlCol="0">
            <a:spAutoFit/>
          </a:bodyPr>
          <a:lstStyle/>
          <a:p>
            <a:pPr marL="342900" lvl="0" indent="-342900">
              <a:buFont typeface="Arial" panose="020B0604020202020204" pitchFamily="34" charset="0"/>
              <a:buChar char="•"/>
            </a:pPr>
            <a:r>
              <a:rPr lang="en-US" sz="2800" dirty="0">
                <a:solidFill>
                  <a:srgbClr val="0F3767"/>
                </a:solidFill>
                <a:latin typeface="Times New Roman" pitchFamily="18" charset="0"/>
                <a:cs typeface="Times New Roman" pitchFamily="18" charset="0"/>
              </a:rPr>
              <a:t>Contribute to an attractive investment climate for the exploration and mining industry in Yukon.</a:t>
            </a:r>
          </a:p>
          <a:p>
            <a:pPr marL="342900" indent="-342900">
              <a:buFont typeface="Arial" panose="020B0604020202020204" pitchFamily="34" charset="0"/>
              <a:buChar char="•"/>
            </a:pPr>
            <a:r>
              <a:rPr lang="en-US" sz="2800" dirty="0">
                <a:solidFill>
                  <a:srgbClr val="0F3767"/>
                </a:solidFill>
                <a:latin typeface="Times New Roman" pitchFamily="18" charset="0"/>
                <a:cs typeface="Times New Roman" pitchFamily="18" charset="0"/>
              </a:rPr>
              <a:t>Provide a guide that will facilitate strong and healthy relationships between the mineral exploration industry and Yukon First Nations.</a:t>
            </a:r>
          </a:p>
          <a:p>
            <a:pPr marL="342900" indent="-342900">
              <a:buFont typeface="Arial" panose="020B0604020202020204" pitchFamily="34" charset="0"/>
              <a:buChar char="•"/>
            </a:pPr>
            <a:r>
              <a:rPr lang="en-US" sz="2800" dirty="0">
                <a:solidFill>
                  <a:srgbClr val="0F3767"/>
                </a:solidFill>
                <a:latin typeface="Times New Roman" pitchFamily="18" charset="0"/>
                <a:cs typeface="Times New Roman" pitchFamily="18" charset="0"/>
              </a:rPr>
              <a:t>Provide an innovative hard copy guidebook with an integrated web based tool for effective engagement with Yukon First Nations.</a:t>
            </a:r>
          </a:p>
          <a:p>
            <a:pPr marL="342900" indent="-342900">
              <a:buFont typeface="Arial" panose="020B0604020202020204" pitchFamily="34" charset="0"/>
              <a:buChar char="•"/>
            </a:pPr>
            <a:r>
              <a:rPr lang="en-US" sz="2800" dirty="0">
                <a:solidFill>
                  <a:srgbClr val="0F3767"/>
                </a:solidFill>
                <a:latin typeface="Times New Roman" pitchFamily="18" charset="0"/>
                <a:cs typeface="Times New Roman" pitchFamily="18" charset="0"/>
              </a:rPr>
              <a:t>A Mobile Application or APP will also be available as a tool for engagement and consultation.</a:t>
            </a:r>
          </a:p>
          <a:p>
            <a:pPr marL="342900" indent="-342900">
              <a:buFont typeface="Arial" panose="020B0604020202020204" pitchFamily="34" charset="0"/>
              <a:buChar char="•"/>
            </a:pPr>
            <a:endParaRPr lang="en-US" sz="2000" b="1" dirty="0">
              <a:solidFill>
                <a:srgbClr val="0F3767"/>
              </a:solidFill>
              <a:latin typeface="Times New Roman" pitchFamily="18" charset="0"/>
              <a:cs typeface="Times New Roman" pitchFamily="18" charset="0"/>
            </a:endParaRPr>
          </a:p>
          <a:p>
            <a:pPr algn="ctr"/>
            <a:endParaRPr lang="en-US" sz="2000" i="1" dirty="0">
              <a:solidFill>
                <a:srgbClr val="0F3767"/>
              </a:solidFill>
              <a:latin typeface="Times New Roman" pitchFamily="18" charset="0"/>
              <a:cs typeface="Times New Roman" pitchFamily="18" charset="0"/>
            </a:endParaRPr>
          </a:p>
        </p:txBody>
      </p:sp>
      <p:sp>
        <p:nvSpPr>
          <p:cNvPr id="11" name="TextBox 10"/>
          <p:cNvSpPr txBox="1"/>
          <p:nvPr/>
        </p:nvSpPr>
        <p:spPr>
          <a:xfrm rot="16200000">
            <a:off x="3347005" y="5020408"/>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8" name="Rectangle 7">
            <a:extLst>
              <a:ext uri="{FF2B5EF4-FFF2-40B4-BE49-F238E27FC236}">
                <a16:creationId xmlns:a16="http://schemas.microsoft.com/office/drawing/2014/main" id="{2A94E0F5-E86E-4F0C-89E1-17890419321A}"/>
              </a:ext>
            </a:extLst>
          </p:cNvPr>
          <p:cNvSpPr/>
          <p:nvPr/>
        </p:nvSpPr>
        <p:spPr>
          <a:xfrm>
            <a:off x="7113481" y="6275585"/>
            <a:ext cx="1573319"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9" name="Slide Number Placeholder 8">
            <a:extLst>
              <a:ext uri="{FF2B5EF4-FFF2-40B4-BE49-F238E27FC236}">
                <a16:creationId xmlns:a16="http://schemas.microsoft.com/office/drawing/2014/main" id="{BD6E55E6-D063-4101-A218-46C9E8ABE467}"/>
              </a:ext>
            </a:extLst>
          </p:cNvPr>
          <p:cNvSpPr>
            <a:spLocks noGrp="1"/>
          </p:cNvSpPr>
          <p:nvPr>
            <p:ph type="sldNum" sz="quarter" idx="12"/>
          </p:nvPr>
        </p:nvSpPr>
        <p:spPr/>
        <p:txBody>
          <a:bodyPr/>
          <a:lstStyle/>
          <a:p>
            <a:fld id="{91FAD836-7236-4197-89DB-B4879A74D432}" type="slidenum">
              <a:rPr lang="en-CA" smtClean="0"/>
              <a:t>5</a:t>
            </a:fld>
            <a:endParaRPr lang="en-CA"/>
          </a:p>
        </p:txBody>
      </p:sp>
    </p:spTree>
    <p:extLst>
      <p:ext uri="{BB962C8B-B14F-4D97-AF65-F5344CB8AC3E}">
        <p14:creationId xmlns:p14="http://schemas.microsoft.com/office/powerpoint/2010/main" val="283878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0918" y="18056"/>
            <a:ext cx="9361040" cy="1323439"/>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Exploration Industry-First Nation Relationships in Yukon</a:t>
            </a:r>
          </a:p>
        </p:txBody>
      </p:sp>
      <p:cxnSp>
        <p:nvCxnSpPr>
          <p:cNvPr id="11" name="Straight Connector 10"/>
          <p:cNvCxnSpPr/>
          <p:nvPr/>
        </p:nvCxnSpPr>
        <p:spPr>
          <a:xfrm>
            <a:off x="329303" y="1343674"/>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schemeClr val="bg1"/>
                </a:solidFill>
              </a:rPr>
              <a:t>www.archbouldphotography.com</a:t>
            </a:r>
          </a:p>
        </p:txBody>
      </p:sp>
      <p:sp>
        <p:nvSpPr>
          <p:cNvPr id="6" name="Rectangle 5">
            <a:extLst>
              <a:ext uri="{FF2B5EF4-FFF2-40B4-BE49-F238E27FC236}">
                <a16:creationId xmlns:a16="http://schemas.microsoft.com/office/drawing/2014/main" id="{CFC626A0-5C54-41D1-802F-8A8AD9106C5C}"/>
              </a:ext>
            </a:extLst>
          </p:cNvPr>
          <p:cNvSpPr/>
          <p:nvPr/>
        </p:nvSpPr>
        <p:spPr>
          <a:xfrm>
            <a:off x="316599" y="1268760"/>
            <a:ext cx="3439611" cy="4739759"/>
          </a:xfrm>
          <a:prstGeom prst="rect">
            <a:avLst/>
          </a:prstGeom>
        </p:spPr>
        <p:txBody>
          <a:bodyPr wrap="square">
            <a:spAutoFit/>
          </a:bodyPr>
          <a:lstStyle/>
          <a:p>
            <a:r>
              <a:rPr lang="en-US" sz="2400" b="1" dirty="0">
                <a:solidFill>
                  <a:srgbClr val="0F3767"/>
                </a:solidFill>
                <a:latin typeface="Times New Roman" pitchFamily="18" charset="0"/>
                <a:cs typeface="Times New Roman" pitchFamily="18" charset="0"/>
              </a:rPr>
              <a:t>Facts:</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First Nations are significant rights holders in Yukon through the completion of the Umbrella Final Agreement or UFA.</a:t>
            </a:r>
          </a:p>
          <a:p>
            <a:pPr marL="285750" indent="-285750">
              <a:buFont typeface="Arial" panose="020B0604020202020204" pitchFamily="34" charset="0"/>
              <a:buChar char="•"/>
            </a:pPr>
            <a:r>
              <a:rPr lang="en-US" sz="2000" dirty="0">
                <a:solidFill>
                  <a:srgbClr val="0F3767"/>
                </a:solidFill>
                <a:latin typeface="Times New Roman" pitchFamily="18" charset="0"/>
                <a:cs typeface="Times New Roman" pitchFamily="18" charset="0"/>
              </a:rPr>
              <a:t>The UFA includes permanent mineral rights to nearly 24,000 km</a:t>
            </a:r>
            <a:r>
              <a:rPr lang="en-US" sz="2000" baseline="30000" dirty="0">
                <a:solidFill>
                  <a:srgbClr val="0F3767"/>
                </a:solidFill>
                <a:latin typeface="Times New Roman" panose="02020603050405020304" pitchFamily="18" charset="0"/>
                <a:cs typeface="Times New Roman" panose="02020603050405020304" pitchFamily="18" charset="0"/>
              </a:rPr>
              <a:t>2</a:t>
            </a:r>
            <a:r>
              <a:rPr lang="en-US" sz="2000" dirty="0">
                <a:solidFill>
                  <a:srgbClr val="0F3767"/>
                </a:solidFill>
                <a:latin typeface="Times New Roman" panose="02020603050405020304" pitchFamily="18" charset="0"/>
                <a:cs typeface="Times New Roman" panose="02020603050405020304" pitchFamily="18" charset="0"/>
              </a:rPr>
              <a:t> for Category A Lands.</a:t>
            </a:r>
          </a:p>
          <a:p>
            <a:pPr marL="285750" indent="-285750">
              <a:buFont typeface="Arial" panose="020B0604020202020204" pitchFamily="34" charset="0"/>
              <a:buChar char="•"/>
            </a:pPr>
            <a:r>
              <a:rPr lang="en-US" sz="2000" dirty="0">
                <a:solidFill>
                  <a:srgbClr val="0F3767"/>
                </a:solidFill>
                <a:latin typeface="Times New Roman" panose="02020603050405020304" pitchFamily="18" charset="0"/>
                <a:cs typeface="Times New Roman" panose="02020603050405020304" pitchFamily="18" charset="0"/>
              </a:rPr>
              <a:t>That’s equivalent to nearly124,000 mining claims  (currently 186,700 claims in Yukon).</a:t>
            </a:r>
          </a:p>
          <a:p>
            <a:pPr marL="285750" indent="-285750">
              <a:buFont typeface="Arial" panose="020B0604020202020204" pitchFamily="34" charset="0"/>
              <a:buChar char="•"/>
            </a:pPr>
            <a:endParaRPr lang="en-US" dirty="0">
              <a:solidFill>
                <a:srgbClr val="0F3767"/>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A76C4C1-C232-433C-A752-3EC2CEC840AB}"/>
              </a:ext>
            </a:extLst>
          </p:cNvPr>
          <p:cNvPicPr>
            <a:picLocks noChangeAspect="1"/>
          </p:cNvPicPr>
          <p:nvPr/>
        </p:nvPicPr>
        <p:blipFill>
          <a:blip r:embed="rId3"/>
          <a:stretch>
            <a:fillRect/>
          </a:stretch>
        </p:blipFill>
        <p:spPr>
          <a:xfrm>
            <a:off x="3851891" y="1484784"/>
            <a:ext cx="2489236" cy="3305210"/>
          </a:xfrm>
          <a:prstGeom prst="rect">
            <a:avLst/>
          </a:prstGeom>
        </p:spPr>
      </p:pic>
      <p:pic>
        <p:nvPicPr>
          <p:cNvPr id="8" name="Picture 7">
            <a:extLst>
              <a:ext uri="{FF2B5EF4-FFF2-40B4-BE49-F238E27FC236}">
                <a16:creationId xmlns:a16="http://schemas.microsoft.com/office/drawing/2014/main" id="{664A6D36-B497-47AE-A00D-79FA49C42BAF}"/>
              </a:ext>
            </a:extLst>
          </p:cNvPr>
          <p:cNvPicPr>
            <a:picLocks noChangeAspect="1"/>
          </p:cNvPicPr>
          <p:nvPr/>
        </p:nvPicPr>
        <p:blipFill>
          <a:blip r:embed="rId4"/>
          <a:stretch>
            <a:fillRect/>
          </a:stretch>
        </p:blipFill>
        <p:spPr>
          <a:xfrm>
            <a:off x="6360738" y="2996847"/>
            <a:ext cx="2466663" cy="3278606"/>
          </a:xfrm>
          <a:prstGeom prst="rect">
            <a:avLst/>
          </a:prstGeom>
        </p:spPr>
      </p:pic>
      <p:sp>
        <p:nvSpPr>
          <p:cNvPr id="10" name="Rectangle 9">
            <a:extLst>
              <a:ext uri="{FF2B5EF4-FFF2-40B4-BE49-F238E27FC236}">
                <a16:creationId xmlns:a16="http://schemas.microsoft.com/office/drawing/2014/main" id="{0675F0F4-BC69-4C07-AA39-277440A65756}"/>
              </a:ext>
            </a:extLst>
          </p:cNvPr>
          <p:cNvSpPr/>
          <p:nvPr/>
        </p:nvSpPr>
        <p:spPr>
          <a:xfrm>
            <a:off x="7061547" y="6275453"/>
            <a:ext cx="1765854" cy="584775"/>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 </a:t>
            </a:r>
          </a:p>
        </p:txBody>
      </p:sp>
      <p:sp>
        <p:nvSpPr>
          <p:cNvPr id="13" name="Slide Number Placeholder 12">
            <a:extLst>
              <a:ext uri="{FF2B5EF4-FFF2-40B4-BE49-F238E27FC236}">
                <a16:creationId xmlns:a16="http://schemas.microsoft.com/office/drawing/2014/main" id="{535D0DE6-773E-4995-A990-C5A41452397F}"/>
              </a:ext>
            </a:extLst>
          </p:cNvPr>
          <p:cNvSpPr>
            <a:spLocks noGrp="1"/>
          </p:cNvSpPr>
          <p:nvPr>
            <p:ph type="sldNum" sz="quarter" idx="12"/>
          </p:nvPr>
        </p:nvSpPr>
        <p:spPr/>
        <p:txBody>
          <a:bodyPr/>
          <a:lstStyle/>
          <a:p>
            <a:fld id="{91FAD836-7236-4197-89DB-B4879A74D432}" type="slidenum">
              <a:rPr lang="en-CA" smtClean="0"/>
              <a:t>6</a:t>
            </a:fld>
            <a:endParaRPr lang="en-CA"/>
          </a:p>
        </p:txBody>
      </p:sp>
    </p:spTree>
    <p:extLst>
      <p:ext uri="{BB962C8B-B14F-4D97-AF65-F5344CB8AC3E}">
        <p14:creationId xmlns:p14="http://schemas.microsoft.com/office/powerpoint/2010/main" val="3390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047"/>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0052" y="177834"/>
            <a:ext cx="6224911" cy="646331"/>
          </a:xfrm>
          <a:prstGeom prst="rect">
            <a:avLst/>
          </a:prstGeom>
          <a:noFill/>
        </p:spPr>
        <p:txBody>
          <a:bodyPr wrap="square" rtlCol="0">
            <a:spAutoFit/>
          </a:bodyPr>
          <a:lstStyle/>
          <a:p>
            <a:r>
              <a:rPr lang="en-CA" sz="3600" b="1" dirty="0">
                <a:solidFill>
                  <a:srgbClr val="0F3767"/>
                </a:solidFill>
                <a:latin typeface="Times New Roman" pitchFamily="18" charset="0"/>
                <a:cs typeface="Times New Roman" pitchFamily="18" charset="0"/>
              </a:rPr>
              <a:t>Mining Industry Relationships </a:t>
            </a:r>
          </a:p>
        </p:txBody>
      </p:sp>
      <p:cxnSp>
        <p:nvCxnSpPr>
          <p:cNvPr id="11" name="Straight Connector 10"/>
          <p:cNvCxnSpPr/>
          <p:nvPr/>
        </p:nvCxnSpPr>
        <p:spPr>
          <a:xfrm>
            <a:off x="323528" y="917431"/>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pic>
        <p:nvPicPr>
          <p:cNvPr id="6" name="Picture 5">
            <a:extLst>
              <a:ext uri="{FF2B5EF4-FFF2-40B4-BE49-F238E27FC236}">
                <a16:creationId xmlns:a16="http://schemas.microsoft.com/office/drawing/2014/main" id="{241B29BF-E75F-4E82-B162-9AE2A3B60EDB}"/>
              </a:ext>
            </a:extLst>
          </p:cNvPr>
          <p:cNvPicPr>
            <a:picLocks noChangeAspect="1"/>
          </p:cNvPicPr>
          <p:nvPr/>
        </p:nvPicPr>
        <p:blipFill>
          <a:blip r:embed="rId4"/>
          <a:stretch>
            <a:fillRect/>
          </a:stretch>
        </p:blipFill>
        <p:spPr>
          <a:xfrm>
            <a:off x="4355976" y="6387453"/>
            <a:ext cx="4536504" cy="688908"/>
          </a:xfrm>
          <a:prstGeom prst="rect">
            <a:avLst/>
          </a:prstGeom>
        </p:spPr>
      </p:pic>
      <p:pic>
        <p:nvPicPr>
          <p:cNvPr id="7" name="Picture 6">
            <a:extLst>
              <a:ext uri="{FF2B5EF4-FFF2-40B4-BE49-F238E27FC236}">
                <a16:creationId xmlns:a16="http://schemas.microsoft.com/office/drawing/2014/main" id="{E17724D9-32E5-46D6-8CBA-A7531F249ABA}"/>
              </a:ext>
            </a:extLst>
          </p:cNvPr>
          <p:cNvPicPr>
            <a:picLocks noChangeAspect="1"/>
          </p:cNvPicPr>
          <p:nvPr/>
        </p:nvPicPr>
        <p:blipFill>
          <a:blip r:embed="rId5"/>
          <a:stretch>
            <a:fillRect/>
          </a:stretch>
        </p:blipFill>
        <p:spPr>
          <a:xfrm>
            <a:off x="0" y="843897"/>
            <a:ext cx="9013948" cy="5096672"/>
          </a:xfrm>
          <a:prstGeom prst="rect">
            <a:avLst/>
          </a:prstGeom>
        </p:spPr>
      </p:pic>
      <p:sp>
        <p:nvSpPr>
          <p:cNvPr id="8" name="Rectangle 7">
            <a:extLst>
              <a:ext uri="{FF2B5EF4-FFF2-40B4-BE49-F238E27FC236}">
                <a16:creationId xmlns:a16="http://schemas.microsoft.com/office/drawing/2014/main" id="{C04F138F-AC94-44E1-81C7-BCD0A95318B1}"/>
              </a:ext>
            </a:extLst>
          </p:cNvPr>
          <p:cNvSpPr/>
          <p:nvPr/>
        </p:nvSpPr>
        <p:spPr>
          <a:xfrm>
            <a:off x="7052008" y="5978753"/>
            <a:ext cx="1470756"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10" name="Slide Number Placeholder 9">
            <a:extLst>
              <a:ext uri="{FF2B5EF4-FFF2-40B4-BE49-F238E27FC236}">
                <a16:creationId xmlns:a16="http://schemas.microsoft.com/office/drawing/2014/main" id="{4D8ACC07-163D-4E82-B5E4-4B9610156BF1}"/>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7</a:t>
            </a:fld>
            <a:endParaRPr lang="en-CA">
              <a:solidFill>
                <a:prstClr val="black">
                  <a:tint val="75000"/>
                </a:prstClr>
              </a:solidFill>
            </a:endParaRPr>
          </a:p>
        </p:txBody>
      </p:sp>
    </p:spTree>
    <p:extLst>
      <p:ext uri="{BB962C8B-B14F-4D97-AF65-F5344CB8AC3E}">
        <p14:creationId xmlns:p14="http://schemas.microsoft.com/office/powerpoint/2010/main" val="46429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4" y="21975"/>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5018" y="856358"/>
            <a:ext cx="5037974" cy="6001643"/>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rgbClr val="0F3767"/>
                </a:solidFill>
                <a:latin typeface="Times New Roman" pitchFamily="18" charset="0"/>
                <a:cs typeface="Times New Roman" pitchFamily="18" charset="0"/>
              </a:rPr>
              <a:t>Yukon Chamber of Mines partnered with </a:t>
            </a:r>
            <a:r>
              <a:rPr lang="en-CA" sz="2400" dirty="0" err="1">
                <a:solidFill>
                  <a:srgbClr val="0F3767"/>
                </a:solidFill>
                <a:latin typeface="Times New Roman" pitchFamily="18" charset="0"/>
                <a:cs typeface="Times New Roman" pitchFamily="18" charset="0"/>
              </a:rPr>
              <a:t>Tr’ondëk</a:t>
            </a:r>
            <a:r>
              <a:rPr lang="en-CA" sz="2400" dirty="0">
                <a:solidFill>
                  <a:srgbClr val="0F3767"/>
                </a:solidFill>
                <a:latin typeface="Times New Roman" pitchFamily="18" charset="0"/>
                <a:cs typeface="Times New Roman" pitchFamily="18" charset="0"/>
              </a:rPr>
              <a:t> </a:t>
            </a:r>
            <a:r>
              <a:rPr lang="en-CA" sz="2400" dirty="0" err="1">
                <a:solidFill>
                  <a:srgbClr val="0F3767"/>
                </a:solidFill>
                <a:latin typeface="Times New Roman" pitchFamily="18" charset="0"/>
                <a:cs typeface="Times New Roman" pitchFamily="18" charset="0"/>
              </a:rPr>
              <a:t>Hwëch’in</a:t>
            </a:r>
            <a:r>
              <a:rPr lang="en-CA" sz="2400" dirty="0">
                <a:solidFill>
                  <a:srgbClr val="0F3767"/>
                </a:solidFill>
                <a:latin typeface="Times New Roman" pitchFamily="18" charset="0"/>
                <a:cs typeface="Times New Roman" pitchFamily="18" charset="0"/>
              </a:rPr>
              <a:t> First Nation and Nacho </a:t>
            </a:r>
            <a:r>
              <a:rPr lang="en-CA" sz="2400" dirty="0" err="1">
                <a:solidFill>
                  <a:srgbClr val="0F3767"/>
                </a:solidFill>
                <a:latin typeface="Times New Roman" pitchFamily="18" charset="0"/>
                <a:cs typeface="Times New Roman" pitchFamily="18" charset="0"/>
              </a:rPr>
              <a:t>Nyak</a:t>
            </a:r>
            <a:r>
              <a:rPr lang="en-CA" sz="2400" dirty="0">
                <a:solidFill>
                  <a:srgbClr val="0F3767"/>
                </a:solidFill>
                <a:latin typeface="Times New Roman" pitchFamily="18" charset="0"/>
                <a:cs typeface="Times New Roman" pitchFamily="18" charset="0"/>
              </a:rPr>
              <a:t> Dun First Nation producing this 2012 Guide. </a:t>
            </a:r>
          </a:p>
          <a:p>
            <a:pPr marL="285750" indent="-285750">
              <a:buFont typeface="Arial" panose="020B0604020202020204" pitchFamily="34" charset="0"/>
              <a:buChar char="•"/>
            </a:pPr>
            <a:r>
              <a:rPr lang="en-CA" sz="2400" dirty="0">
                <a:solidFill>
                  <a:srgbClr val="0F3767"/>
                </a:solidFill>
                <a:latin typeface="Times New Roman" pitchFamily="18" charset="0"/>
                <a:cs typeface="Times New Roman" pitchFamily="18" charset="0"/>
              </a:rPr>
              <a:t>This project will expand on this previous work by utilizing examples, case histories and direct contact with First Nations Government, Yukon Government, Federal Government and Industry participants to guide in the scoping, development and building of both the engagement process and consultation programs.</a:t>
            </a:r>
          </a:p>
          <a:p>
            <a:pPr marL="285750" indent="-285750">
              <a:buFont typeface="Arial" panose="020B0604020202020204" pitchFamily="34" charset="0"/>
              <a:buChar char="•"/>
            </a:pPr>
            <a:endParaRPr lang="en-US" sz="2400" dirty="0">
              <a:solidFill>
                <a:srgbClr val="0F3767"/>
              </a:solidFill>
              <a:latin typeface="Times New Roman" pitchFamily="18" charset="0"/>
              <a:cs typeface="Times New Roman" pitchFamily="18" charset="0"/>
            </a:endParaRPr>
          </a:p>
          <a:p>
            <a:pPr marL="285750" indent="-285750">
              <a:buFont typeface="Arial" panose="020B0604020202020204" pitchFamily="34" charset="0"/>
              <a:buChar char="•"/>
            </a:pPr>
            <a:endParaRPr lang="en-US" sz="2400" dirty="0">
              <a:solidFill>
                <a:srgbClr val="0F3767"/>
              </a:solidFill>
              <a:latin typeface="Times New Roman" pitchFamily="18" charset="0"/>
              <a:cs typeface="Times New Roman" pitchFamily="18" charset="0"/>
            </a:endParaRPr>
          </a:p>
          <a:p>
            <a:endParaRPr lang="en-US" sz="2400" dirty="0">
              <a:solidFill>
                <a:srgbClr val="0F3767"/>
              </a:solidFill>
              <a:latin typeface="Times New Roman" pitchFamily="18" charset="0"/>
              <a:cs typeface="Times New Roman" pitchFamily="18" charset="0"/>
            </a:endParaRPr>
          </a:p>
        </p:txBody>
      </p:sp>
      <p:sp>
        <p:nvSpPr>
          <p:cNvPr id="9" name="TextBox 8"/>
          <p:cNvSpPr txBox="1"/>
          <p:nvPr/>
        </p:nvSpPr>
        <p:spPr>
          <a:xfrm>
            <a:off x="275986" y="153506"/>
            <a:ext cx="6352649"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Why This Guide Now</a:t>
            </a:r>
          </a:p>
        </p:txBody>
      </p:sp>
      <p:cxnSp>
        <p:nvCxnSpPr>
          <p:cNvPr id="11" name="Straight Connector 10"/>
          <p:cNvCxnSpPr/>
          <p:nvPr/>
        </p:nvCxnSpPr>
        <p:spPr>
          <a:xfrm>
            <a:off x="307582" y="917431"/>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pic>
        <p:nvPicPr>
          <p:cNvPr id="5" name="Picture 4">
            <a:extLst>
              <a:ext uri="{FF2B5EF4-FFF2-40B4-BE49-F238E27FC236}">
                <a16:creationId xmlns:a16="http://schemas.microsoft.com/office/drawing/2014/main" id="{A95AA34F-2C57-42EC-A607-DEE38981A9D2}"/>
              </a:ext>
            </a:extLst>
          </p:cNvPr>
          <p:cNvPicPr>
            <a:picLocks noChangeAspect="1"/>
          </p:cNvPicPr>
          <p:nvPr/>
        </p:nvPicPr>
        <p:blipFill>
          <a:blip r:embed="rId4"/>
          <a:stretch>
            <a:fillRect/>
          </a:stretch>
        </p:blipFill>
        <p:spPr>
          <a:xfrm>
            <a:off x="5475965" y="957374"/>
            <a:ext cx="3433809" cy="4525964"/>
          </a:xfrm>
          <a:prstGeom prst="rect">
            <a:avLst/>
          </a:prstGeom>
        </p:spPr>
      </p:pic>
      <p:sp>
        <p:nvSpPr>
          <p:cNvPr id="7" name="Rectangle 6">
            <a:extLst>
              <a:ext uri="{FF2B5EF4-FFF2-40B4-BE49-F238E27FC236}">
                <a16:creationId xmlns:a16="http://schemas.microsoft.com/office/drawing/2014/main" id="{11899426-0715-402F-BEC2-4BAE1A73B986}"/>
              </a:ext>
            </a:extLst>
          </p:cNvPr>
          <p:cNvSpPr/>
          <p:nvPr/>
        </p:nvSpPr>
        <p:spPr>
          <a:xfrm>
            <a:off x="7093369" y="6304364"/>
            <a:ext cx="1598385" cy="615553"/>
          </a:xfrm>
          <a:prstGeom prst="rect">
            <a:avLst/>
          </a:prstGeom>
        </p:spPr>
        <p:txBody>
          <a:bodyPr wrap="square">
            <a:spAutoFit/>
          </a:bodyPr>
          <a:lstStyle/>
          <a:p>
            <a:pPr algn="ctr"/>
            <a:r>
              <a:rPr lang="en-CA" sz="1600" dirty="0">
                <a:solidFill>
                  <a:srgbClr val="0F3767"/>
                </a:solidFill>
                <a:latin typeface="Times New Roman" pitchFamily="18" charset="0"/>
                <a:cs typeface="Times New Roman" pitchFamily="18" charset="0"/>
              </a:rPr>
              <a:t>PDAC</a:t>
            </a:r>
          </a:p>
          <a:p>
            <a:pPr algn="ctr"/>
            <a:r>
              <a:rPr lang="en-CA" sz="1600" dirty="0">
                <a:solidFill>
                  <a:srgbClr val="0F3767"/>
                </a:solidFill>
                <a:latin typeface="Times New Roman" pitchFamily="18" charset="0"/>
                <a:cs typeface="Times New Roman" pitchFamily="18" charset="0"/>
              </a:rPr>
              <a:t>March 6, 2018</a:t>
            </a:r>
            <a:r>
              <a:rPr lang="en-CA" b="1" dirty="0">
                <a:solidFill>
                  <a:srgbClr val="0F3767"/>
                </a:solidFill>
                <a:latin typeface="Times New Roman" pitchFamily="18" charset="0"/>
                <a:cs typeface="Times New Roman" pitchFamily="18" charset="0"/>
              </a:rPr>
              <a:t> </a:t>
            </a:r>
          </a:p>
        </p:txBody>
      </p:sp>
      <p:sp>
        <p:nvSpPr>
          <p:cNvPr id="8" name="Slide Number Placeholder 7">
            <a:extLst>
              <a:ext uri="{FF2B5EF4-FFF2-40B4-BE49-F238E27FC236}">
                <a16:creationId xmlns:a16="http://schemas.microsoft.com/office/drawing/2014/main" id="{915B4BE7-8DC9-4764-94E5-BE02DB804E37}"/>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8</a:t>
            </a:fld>
            <a:endParaRPr lang="en-CA">
              <a:solidFill>
                <a:prstClr val="black">
                  <a:tint val="75000"/>
                </a:prstClr>
              </a:solidFill>
            </a:endParaRPr>
          </a:p>
        </p:txBody>
      </p:sp>
    </p:spTree>
    <p:extLst>
      <p:ext uri="{BB962C8B-B14F-4D97-AF65-F5344CB8AC3E}">
        <p14:creationId xmlns:p14="http://schemas.microsoft.com/office/powerpoint/2010/main" val="13745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420" y="1600200"/>
            <a:ext cx="5759160" cy="4525963"/>
          </a:xfr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8047"/>
            <a:ext cx="92595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2920" y="46050"/>
            <a:ext cx="6352649" cy="707886"/>
          </a:xfrm>
          <a:prstGeom prst="rect">
            <a:avLst/>
          </a:prstGeom>
          <a:noFill/>
        </p:spPr>
        <p:txBody>
          <a:bodyPr wrap="square" rtlCol="0">
            <a:spAutoFit/>
          </a:bodyPr>
          <a:lstStyle/>
          <a:p>
            <a:r>
              <a:rPr lang="en-CA" sz="4000" b="1" dirty="0">
                <a:solidFill>
                  <a:srgbClr val="0F3767"/>
                </a:solidFill>
                <a:latin typeface="Times New Roman" pitchFamily="18" charset="0"/>
                <a:cs typeface="Times New Roman" pitchFamily="18" charset="0"/>
              </a:rPr>
              <a:t>Why This Guide is Different</a:t>
            </a:r>
          </a:p>
        </p:txBody>
      </p:sp>
      <p:cxnSp>
        <p:nvCxnSpPr>
          <p:cNvPr id="11" name="Straight Connector 10"/>
          <p:cNvCxnSpPr/>
          <p:nvPr/>
        </p:nvCxnSpPr>
        <p:spPr>
          <a:xfrm>
            <a:off x="323526" y="753936"/>
            <a:ext cx="6031435" cy="0"/>
          </a:xfrm>
          <a:prstGeom prst="line">
            <a:avLst/>
          </a:prstGeom>
          <a:ln w="19050">
            <a:solidFill>
              <a:srgbClr val="FAC89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08661" y="2628099"/>
            <a:ext cx="1591812" cy="169277"/>
          </a:xfrm>
          <a:prstGeom prst="rect">
            <a:avLst/>
          </a:prstGeom>
          <a:noFill/>
        </p:spPr>
        <p:txBody>
          <a:bodyPr wrap="square" rtlCol="0">
            <a:spAutoFit/>
          </a:bodyPr>
          <a:lstStyle/>
          <a:p>
            <a:r>
              <a:rPr lang="en-CA" sz="500" dirty="0">
                <a:solidFill>
                  <a:prstClr val="white"/>
                </a:solidFill>
              </a:rPr>
              <a:t>www.archbouldphotography.com</a:t>
            </a:r>
          </a:p>
        </p:txBody>
      </p:sp>
      <p:sp>
        <p:nvSpPr>
          <p:cNvPr id="13" name="TextBox 12"/>
          <p:cNvSpPr txBox="1"/>
          <p:nvPr/>
        </p:nvSpPr>
        <p:spPr>
          <a:xfrm>
            <a:off x="177397" y="847074"/>
            <a:ext cx="5042675" cy="48628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rgbClr val="0F3767"/>
                </a:solidFill>
                <a:latin typeface="Times New Roman" pitchFamily="18" charset="0"/>
                <a:cs typeface="Times New Roman" pitchFamily="18" charset="0"/>
              </a:rPr>
              <a:t>The consulting team has extensive experience in First Nations engagement and includes a respected elder and political leader, Judy Gingell.</a:t>
            </a:r>
          </a:p>
          <a:p>
            <a:pPr marL="285750" indent="-285750">
              <a:spcAft>
                <a:spcPts val="600"/>
              </a:spcAft>
              <a:buFont typeface="Arial" panose="020B0604020202020204" pitchFamily="34" charset="0"/>
              <a:buChar char="•"/>
            </a:pPr>
            <a:r>
              <a:rPr lang="en-US" sz="2000" dirty="0">
                <a:solidFill>
                  <a:srgbClr val="0F3767"/>
                </a:solidFill>
                <a:latin typeface="Times New Roman" pitchFamily="18" charset="0"/>
                <a:cs typeface="Times New Roman" pitchFamily="18" charset="0"/>
              </a:rPr>
              <a:t>First Nations involvement in the Guide is critical for this project, which has included: </a:t>
            </a:r>
          </a:p>
          <a:p>
            <a:pPr marL="800100" lvl="1" indent="-342900">
              <a:buFont typeface="Courier New" panose="02070309020205020404" pitchFamily="49" charset="0"/>
              <a:buChar char="o"/>
            </a:pPr>
            <a:r>
              <a:rPr lang="en-US" dirty="0">
                <a:solidFill>
                  <a:srgbClr val="0F3767"/>
                </a:solidFill>
                <a:latin typeface="Times New Roman" pitchFamily="18" charset="0"/>
                <a:cs typeface="Times New Roman" pitchFamily="18" charset="0"/>
              </a:rPr>
              <a:t>Community meetings with the consulting team.</a:t>
            </a:r>
          </a:p>
          <a:p>
            <a:pPr marL="800100" lvl="1" indent="-342900">
              <a:buFont typeface="Courier New" panose="02070309020205020404" pitchFamily="49" charset="0"/>
              <a:buChar char="o"/>
            </a:pPr>
            <a:r>
              <a:rPr lang="en-US" dirty="0">
                <a:solidFill>
                  <a:srgbClr val="0F3767"/>
                </a:solidFill>
                <a:latin typeface="Times New Roman" pitchFamily="18" charset="0"/>
                <a:cs typeface="Times New Roman" pitchFamily="18" charset="0"/>
              </a:rPr>
              <a:t>First Nations leadership meetings with the consulting team.</a:t>
            </a:r>
          </a:p>
          <a:p>
            <a:pPr marL="800100" lvl="1" indent="-342900">
              <a:buFont typeface="Courier New" panose="02070309020205020404" pitchFamily="49" charset="0"/>
              <a:buChar char="o"/>
            </a:pPr>
            <a:r>
              <a:rPr lang="en-US" dirty="0">
                <a:solidFill>
                  <a:srgbClr val="0F3767"/>
                </a:solidFill>
                <a:latin typeface="Times New Roman" pitchFamily="18" charset="0"/>
                <a:cs typeface="Times New Roman" pitchFamily="18" charset="0"/>
              </a:rPr>
              <a:t>A First Nations workshop to ensure the products are meeting the requirements and issues around engagement and consultation. </a:t>
            </a:r>
          </a:p>
          <a:p>
            <a:pPr marL="800100" lvl="1" indent="-342900">
              <a:buFont typeface="Courier New" panose="02070309020205020404" pitchFamily="49" charset="0"/>
              <a:buChar char="o"/>
            </a:pPr>
            <a:r>
              <a:rPr lang="en-US" dirty="0">
                <a:solidFill>
                  <a:srgbClr val="0F3767"/>
                </a:solidFill>
                <a:latin typeface="Times New Roman" pitchFamily="18" charset="0"/>
                <a:cs typeface="Times New Roman" pitchFamily="18" charset="0"/>
              </a:rPr>
              <a:t>This project has engaged with 17 First Nations in Yukon., Northern British Columbia and NWT.</a:t>
            </a:r>
            <a:endParaRPr lang="en-US" sz="2400" dirty="0">
              <a:solidFill>
                <a:srgbClr val="0F3767"/>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5E8E9DF-1D05-48B3-A146-D4AF4671C0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674229"/>
            <a:ext cx="3908844" cy="2663177"/>
          </a:xfrm>
          <a:prstGeom prst="rect">
            <a:avLst/>
          </a:prstGeom>
        </p:spPr>
      </p:pic>
      <p:sp>
        <p:nvSpPr>
          <p:cNvPr id="8" name="Rectangle 7">
            <a:extLst>
              <a:ext uri="{FF2B5EF4-FFF2-40B4-BE49-F238E27FC236}">
                <a16:creationId xmlns:a16="http://schemas.microsoft.com/office/drawing/2014/main" id="{BB02F9AA-3648-46E5-8F5E-56B3053895BD}"/>
              </a:ext>
            </a:extLst>
          </p:cNvPr>
          <p:cNvSpPr/>
          <p:nvPr/>
        </p:nvSpPr>
        <p:spPr>
          <a:xfrm>
            <a:off x="7174494" y="6291272"/>
            <a:ext cx="1424933" cy="584775"/>
          </a:xfrm>
          <a:prstGeom prst="rect">
            <a:avLst/>
          </a:prstGeom>
        </p:spPr>
        <p:txBody>
          <a:bodyPr wrap="square">
            <a:spAutoFit/>
          </a:bodyPr>
          <a:lstStyle/>
          <a:p>
            <a:pPr algn="r"/>
            <a:r>
              <a:rPr lang="en-CA" sz="1600" dirty="0">
                <a:solidFill>
                  <a:srgbClr val="0F3767"/>
                </a:solidFill>
                <a:latin typeface="Times New Roman" pitchFamily="18" charset="0"/>
                <a:cs typeface="Times New Roman" pitchFamily="18" charset="0"/>
              </a:rPr>
              <a:t>PDAC</a:t>
            </a:r>
          </a:p>
          <a:p>
            <a:pPr algn="r"/>
            <a:r>
              <a:rPr lang="en-CA" sz="1600" dirty="0">
                <a:solidFill>
                  <a:srgbClr val="0F3767"/>
                </a:solidFill>
                <a:latin typeface="Times New Roman" pitchFamily="18" charset="0"/>
                <a:cs typeface="Times New Roman" pitchFamily="18" charset="0"/>
              </a:rPr>
              <a:t>March 6, 2018 </a:t>
            </a:r>
          </a:p>
        </p:txBody>
      </p:sp>
      <p:sp>
        <p:nvSpPr>
          <p:cNvPr id="10" name="Slide Number Placeholder 9">
            <a:extLst>
              <a:ext uri="{FF2B5EF4-FFF2-40B4-BE49-F238E27FC236}">
                <a16:creationId xmlns:a16="http://schemas.microsoft.com/office/drawing/2014/main" id="{D6E41263-35D8-4CF2-9550-C7BC9A1CE501}"/>
              </a:ext>
            </a:extLst>
          </p:cNvPr>
          <p:cNvSpPr>
            <a:spLocks noGrp="1"/>
          </p:cNvSpPr>
          <p:nvPr>
            <p:ph type="sldNum" sz="quarter" idx="12"/>
          </p:nvPr>
        </p:nvSpPr>
        <p:spPr/>
        <p:txBody>
          <a:bodyPr/>
          <a:lstStyle/>
          <a:p>
            <a:fld id="{91FAD836-7236-4197-89DB-B4879A74D432}" type="slidenum">
              <a:rPr lang="en-CA" smtClean="0">
                <a:solidFill>
                  <a:prstClr val="black">
                    <a:tint val="75000"/>
                  </a:prstClr>
                </a:solidFill>
              </a:rPr>
              <a:pPr/>
              <a:t>9</a:t>
            </a:fld>
            <a:endParaRPr lang="en-CA">
              <a:solidFill>
                <a:prstClr val="black">
                  <a:tint val="75000"/>
                </a:prstClr>
              </a:solidFill>
            </a:endParaRPr>
          </a:p>
        </p:txBody>
      </p:sp>
    </p:spTree>
    <p:extLst>
      <p:ext uri="{BB962C8B-B14F-4D97-AF65-F5344CB8AC3E}">
        <p14:creationId xmlns:p14="http://schemas.microsoft.com/office/powerpoint/2010/main" val="34935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31397</TotalTime>
  <Words>1340</Words>
  <Application>Microsoft Office PowerPoint</Application>
  <PresentationFormat>On-screen Show (4:3)</PresentationFormat>
  <Paragraphs>222</Paragraphs>
  <Slides>22</Slides>
  <Notes>22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22</vt:i4>
      </vt:variant>
    </vt:vector>
  </HeadingPairs>
  <TitlesOfParts>
    <vt:vector size="33" baseType="lpstr">
      <vt:lpstr>Arial</vt:lpstr>
      <vt:lpstr>Calibri</vt:lpstr>
      <vt:lpstr>Courier New</vt:lpstr>
      <vt:lpstr>Times New Roman</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                     </vt:lpstr>
      <vt:lpstr>                     </vt:lpstr>
      <vt:lpstr>PowerPoint Presentation</vt:lpstr>
      <vt:lpstr>PowerPoint Presentation</vt:lpstr>
      <vt:lpstr>PowerPoint Presentation</vt:lpstr>
      <vt:lpstr>PowerPoint Presentation</vt:lpstr>
      <vt:lpstr>                     </vt:lpstr>
      <vt:lpstr>                     </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Tiffany_YGMA</dc:creator>
  <cp:lastModifiedBy>Stephen Morison</cp:lastModifiedBy>
  <cp:revision>336</cp:revision>
  <cp:lastPrinted>2018-02-25T22:25:51Z</cp:lastPrinted>
  <dcterms:created xsi:type="dcterms:W3CDTF">2013-07-11T21:28:56Z</dcterms:created>
  <dcterms:modified xsi:type="dcterms:W3CDTF">2018-02-27T17:49:21Z</dcterms:modified>
</cp:coreProperties>
</file>