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62" r:id="rId9"/>
    <p:sldId id="276" r:id="rId10"/>
    <p:sldId id="257" r:id="rId11"/>
    <p:sldId id="269" r:id="rId12"/>
    <p:sldId id="258" r:id="rId13"/>
    <p:sldId id="259" r:id="rId14"/>
    <p:sldId id="260" r:id="rId15"/>
    <p:sldId id="261" r:id="rId16"/>
    <p:sldId id="270" r:id="rId17"/>
    <p:sldId id="271"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varScale="1">
        <p:scale>
          <a:sx n="179" d="100"/>
          <a:sy n="179" d="100"/>
        </p:scale>
        <p:origin x="268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CA"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3/2/18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CA"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3/2/18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3/2/18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3/2/18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3/2/18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CA"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3/2/18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CA"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3/2/18</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emf"/><Relationship Id="rId3"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Reconciliation &amp; Mining</a:t>
            </a:r>
            <a:endParaRPr lang="en-US" dirty="0"/>
          </a:p>
        </p:txBody>
      </p:sp>
      <p:sp>
        <p:nvSpPr>
          <p:cNvPr id="3" name="Subtitle 2"/>
          <p:cNvSpPr>
            <a:spLocks noGrp="1"/>
          </p:cNvSpPr>
          <p:nvPr>
            <p:ph type="subTitle" idx="1"/>
          </p:nvPr>
        </p:nvSpPr>
        <p:spPr/>
        <p:txBody>
          <a:bodyPr/>
          <a:lstStyle/>
          <a:p>
            <a:r>
              <a:rPr lang="en-US" dirty="0" smtClean="0"/>
              <a:t>Glenn Nolan</a:t>
            </a:r>
          </a:p>
          <a:p>
            <a:r>
              <a:rPr lang="en-US" dirty="0" smtClean="0"/>
              <a:t>Cynthia Wesley-Esquimaux</a:t>
            </a:r>
          </a:p>
          <a:p>
            <a:endParaRPr lang="en-US" dirty="0"/>
          </a:p>
        </p:txBody>
      </p:sp>
    </p:spTree>
    <p:extLst>
      <p:ext uri="{BB962C8B-B14F-4D97-AF65-F5344CB8AC3E}">
        <p14:creationId xmlns:p14="http://schemas.microsoft.com/office/powerpoint/2010/main" val="1846338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082" y="510988"/>
            <a:ext cx="3657600" cy="1619564"/>
          </a:xfrm>
        </p:spPr>
        <p:txBody>
          <a:bodyPr/>
          <a:lstStyle/>
          <a:p>
            <a:r>
              <a:rPr lang="en-US" dirty="0" smtClean="0"/>
              <a:t>Adverse Childhood Experiences </a:t>
            </a:r>
            <a:endParaRPr lang="en-US" dirty="0"/>
          </a:p>
        </p:txBody>
      </p:sp>
      <p:pic>
        <p:nvPicPr>
          <p:cNvPr id="9" name="Picture Placeholder 8" descr="ACEs_infographic_print_2015.4.5_v2_flat.pdf"/>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2097" r="2097"/>
          <a:stretch>
            <a:fillRect/>
          </a:stretch>
        </p:blipFill>
        <p:spPr>
          <a:xfrm>
            <a:off x="224515" y="129856"/>
            <a:ext cx="4347485" cy="6601144"/>
          </a:xfrm>
        </p:spPr>
      </p:pic>
      <p:sp>
        <p:nvSpPr>
          <p:cNvPr id="8" name="Text Placeholder 7"/>
          <p:cNvSpPr>
            <a:spLocks noGrp="1"/>
          </p:cNvSpPr>
          <p:nvPr>
            <p:ph type="body" sz="half" idx="2"/>
          </p:nvPr>
        </p:nvSpPr>
        <p:spPr>
          <a:xfrm>
            <a:off x="4805081" y="2221706"/>
            <a:ext cx="3652371" cy="4400550"/>
          </a:xfrm>
        </p:spPr>
        <p:txBody>
          <a:bodyPr>
            <a:normAutofit/>
          </a:bodyPr>
          <a:lstStyle/>
          <a:p>
            <a:r>
              <a:rPr lang="en-US" dirty="0" smtClean="0"/>
              <a:t>The ACE data comes out of study that ran from 1995 to 1997 and interviewed 17,421 people in the United States – 80% were white (including Latino), 10% were black and 10% were Asian.</a:t>
            </a:r>
          </a:p>
          <a:p>
            <a:r>
              <a:rPr lang="en-US" dirty="0" smtClean="0"/>
              <a:t>They were middle–class, middle- aged, and 74% were college educated – </a:t>
            </a:r>
            <a:r>
              <a:rPr lang="en-US" dirty="0" smtClean="0"/>
              <a:t>these were people with </a:t>
            </a:r>
            <a:r>
              <a:rPr lang="en-US" dirty="0" smtClean="0"/>
              <a:t>jobs and great health care.</a:t>
            </a:r>
          </a:p>
          <a:p>
            <a:endParaRPr lang="en-US" dirty="0" smtClean="0"/>
          </a:p>
          <a:p>
            <a:r>
              <a:rPr lang="en-US" dirty="0" smtClean="0"/>
              <a:t>It began in 1985 with a miss-step…a question asked that revealed a secret.</a:t>
            </a:r>
          </a:p>
          <a:p>
            <a:endParaRPr lang="en-US" dirty="0" smtClean="0"/>
          </a:p>
        </p:txBody>
      </p:sp>
    </p:spTree>
    <p:extLst>
      <p:ext uri="{BB962C8B-B14F-4D97-AF65-F5344CB8AC3E}">
        <p14:creationId xmlns:p14="http://schemas.microsoft.com/office/powerpoint/2010/main" val="4257559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ACE Responses?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effectLst/>
              </a:rPr>
              <a:t>Research has identified that people find available “fixes” that make </a:t>
            </a:r>
            <a:r>
              <a:rPr lang="en-US" dirty="0">
                <a:effectLst/>
              </a:rPr>
              <a:t>them feel better. Eating soothed their anxiety, fear, anger or depression - it worked like alcohol or tobacco or methamphetamines. </a:t>
            </a:r>
            <a:endParaRPr lang="en-US" dirty="0" smtClean="0">
              <a:effectLst/>
            </a:endParaRPr>
          </a:p>
          <a:p>
            <a:r>
              <a:rPr lang="en-US" dirty="0" smtClean="0">
                <a:effectLst/>
              </a:rPr>
              <a:t>Not </a:t>
            </a:r>
            <a:r>
              <a:rPr lang="en-US" dirty="0">
                <a:effectLst/>
              </a:rPr>
              <a:t>eating increased their anxiety, depression, and fear to levels that were </a:t>
            </a:r>
            <a:r>
              <a:rPr lang="en-US" dirty="0" smtClean="0">
                <a:effectLst/>
              </a:rPr>
              <a:t>intolerable in ACE study.</a:t>
            </a:r>
            <a:endParaRPr lang="en-US" dirty="0">
              <a:effectLst/>
            </a:endParaRP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Historic Trauma?</a:t>
            </a:r>
          </a:p>
          <a:p>
            <a:r>
              <a:rPr lang="en-US" dirty="0" smtClean="0">
                <a:effectLst/>
              </a:rPr>
              <a:t>We are </a:t>
            </a:r>
            <a:r>
              <a:rPr lang="en-US" dirty="0">
                <a:effectLst/>
              </a:rPr>
              <a:t>beginning to grasp that turning to drugs </a:t>
            </a:r>
            <a:r>
              <a:rPr lang="en-US" dirty="0" smtClean="0">
                <a:effectLst/>
              </a:rPr>
              <a:t>“fixes” is </a:t>
            </a:r>
            <a:r>
              <a:rPr lang="en-US" dirty="0">
                <a:effectLst/>
              </a:rPr>
              <a:t>a normal response to serious childhood trauma, </a:t>
            </a:r>
            <a:r>
              <a:rPr lang="en-US" dirty="0" smtClean="0">
                <a:effectLst/>
              </a:rPr>
              <a:t>and telling </a:t>
            </a:r>
            <a:r>
              <a:rPr lang="en-US" dirty="0">
                <a:effectLst/>
              </a:rPr>
              <a:t>people who smoke or overeat or overwork that these are bad for them </a:t>
            </a:r>
            <a:r>
              <a:rPr lang="en-US" dirty="0" smtClean="0">
                <a:effectLst/>
              </a:rPr>
              <a:t>and </a:t>
            </a:r>
            <a:r>
              <a:rPr lang="en-US" dirty="0">
                <a:effectLst/>
              </a:rPr>
              <a:t>they should stop doesn’t sway or convince them when those approaches provide a temporary, but </a:t>
            </a:r>
            <a:r>
              <a:rPr lang="en-US" b="1" dirty="0">
                <a:effectLst/>
              </a:rPr>
              <a:t>gratifying</a:t>
            </a:r>
            <a:r>
              <a:rPr lang="en-US" dirty="0">
                <a:effectLst/>
              </a:rPr>
              <a:t> solution.</a:t>
            </a:r>
          </a:p>
          <a:p>
            <a:endParaRPr lang="en-US" dirty="0"/>
          </a:p>
        </p:txBody>
      </p:sp>
    </p:spTree>
    <p:extLst>
      <p:ext uri="{BB962C8B-B14F-4D97-AF65-F5344CB8AC3E}">
        <p14:creationId xmlns:p14="http://schemas.microsoft.com/office/powerpoint/2010/main" val="1857154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ACE - Trauma</a:t>
            </a:r>
            <a:endParaRPr lang="en-US" dirty="0"/>
          </a:p>
        </p:txBody>
      </p:sp>
      <p:sp>
        <p:nvSpPr>
          <p:cNvPr id="8" name="Content Placeholder 7"/>
          <p:cNvSpPr>
            <a:spLocks noGrp="1"/>
          </p:cNvSpPr>
          <p:nvPr>
            <p:ph sz="half" idx="1"/>
          </p:nvPr>
        </p:nvSpPr>
        <p:spPr/>
        <p:txBody>
          <a:bodyPr>
            <a:noAutofit/>
          </a:bodyPr>
          <a:lstStyle/>
          <a:p>
            <a:r>
              <a:rPr lang="en-US" sz="2500" dirty="0" smtClean="0"/>
              <a:t>The 1</a:t>
            </a:r>
            <a:r>
              <a:rPr lang="en-US" sz="2500" baseline="30000" dirty="0" smtClean="0"/>
              <a:t>st</a:t>
            </a:r>
            <a:r>
              <a:rPr lang="en-US" sz="2500" dirty="0" smtClean="0"/>
              <a:t> Shocker:</a:t>
            </a:r>
          </a:p>
          <a:p>
            <a:r>
              <a:rPr lang="en-US" sz="2500" dirty="0" smtClean="0"/>
              <a:t>There was a direct link between childhood trauma and adult onset of chronic disease, as well as mental illness, doing time in prison, and work issues,</a:t>
            </a:r>
            <a:r>
              <a:rPr lang="en-US" sz="2500" dirty="0"/>
              <a:t> </a:t>
            </a:r>
            <a:r>
              <a:rPr lang="en-US" sz="2500" dirty="0" smtClean="0"/>
              <a:t>such as absenteeism…</a:t>
            </a:r>
            <a:endParaRPr lang="en-US" sz="2500" dirty="0"/>
          </a:p>
        </p:txBody>
      </p:sp>
      <p:sp>
        <p:nvSpPr>
          <p:cNvPr id="9" name="Content Placeholder 8"/>
          <p:cNvSpPr>
            <a:spLocks noGrp="1"/>
          </p:cNvSpPr>
          <p:nvPr>
            <p:ph sz="half" idx="2"/>
          </p:nvPr>
        </p:nvSpPr>
        <p:spPr/>
        <p:txBody>
          <a:bodyPr>
            <a:normAutofit/>
          </a:bodyPr>
          <a:lstStyle/>
          <a:p>
            <a:r>
              <a:rPr lang="en-US" sz="2500" dirty="0" smtClean="0"/>
              <a:t>The 2</a:t>
            </a:r>
            <a:r>
              <a:rPr lang="en-US" sz="2500" baseline="30000" dirty="0" smtClean="0"/>
              <a:t>nd</a:t>
            </a:r>
            <a:r>
              <a:rPr lang="en-US" sz="2500" dirty="0" smtClean="0"/>
              <a:t> Shocker:</a:t>
            </a:r>
          </a:p>
          <a:p>
            <a:r>
              <a:rPr lang="en-US" sz="2500" dirty="0" smtClean="0"/>
              <a:t>About 2/3 of the adults in the study had experienced one or more types of adverse childhood experiences. </a:t>
            </a:r>
          </a:p>
          <a:p>
            <a:r>
              <a:rPr lang="en-US" sz="2500" dirty="0" smtClean="0"/>
              <a:t>Of those, 87% had experienced  2 or more types of trauma. </a:t>
            </a:r>
            <a:r>
              <a:rPr lang="en-US" sz="2500" dirty="0"/>
              <a:t> </a:t>
            </a:r>
          </a:p>
        </p:txBody>
      </p:sp>
    </p:spTree>
    <p:extLst>
      <p:ext uri="{BB962C8B-B14F-4D97-AF65-F5344CB8AC3E}">
        <p14:creationId xmlns:p14="http://schemas.microsoft.com/office/powerpoint/2010/main" val="2143852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ACE scores 1-4?</a:t>
            </a:r>
            <a:endParaRPr lang="en-US" dirty="0"/>
          </a:p>
        </p:txBody>
      </p:sp>
      <p:sp>
        <p:nvSpPr>
          <p:cNvPr id="3" name="Content Placeholder 2"/>
          <p:cNvSpPr>
            <a:spLocks noGrp="1"/>
          </p:cNvSpPr>
          <p:nvPr>
            <p:ph sz="half" idx="1"/>
          </p:nvPr>
        </p:nvSpPr>
        <p:spPr/>
        <p:txBody>
          <a:bodyPr>
            <a:normAutofit/>
          </a:bodyPr>
          <a:lstStyle/>
          <a:p>
            <a:r>
              <a:rPr lang="en-US" sz="2500" dirty="0" smtClean="0"/>
              <a:t>This means those people with an alcoholic father, for example, were likely to also have experienced physical abuse or verbal abuse. </a:t>
            </a:r>
          </a:p>
          <a:p>
            <a:r>
              <a:rPr lang="en-US" sz="2500" dirty="0" smtClean="0"/>
              <a:t>In other words, ACEs usually didn’t happen in isolation.</a:t>
            </a:r>
            <a:endParaRPr lang="en-US" sz="2500" dirty="0"/>
          </a:p>
        </p:txBody>
      </p:sp>
      <p:sp>
        <p:nvSpPr>
          <p:cNvPr id="4" name="Content Placeholder 3"/>
          <p:cNvSpPr>
            <a:spLocks noGrp="1"/>
          </p:cNvSpPr>
          <p:nvPr>
            <p:ph sz="half" idx="2"/>
          </p:nvPr>
        </p:nvSpPr>
        <p:spPr/>
        <p:txBody>
          <a:bodyPr/>
          <a:lstStyle/>
          <a:p>
            <a:r>
              <a:rPr lang="en-US" sz="2400" dirty="0" smtClean="0"/>
              <a:t>The 3</a:t>
            </a:r>
            <a:r>
              <a:rPr lang="en-US" sz="2400" baseline="30000" dirty="0" smtClean="0"/>
              <a:t>rd</a:t>
            </a:r>
            <a:r>
              <a:rPr lang="en-US" sz="2400" dirty="0" smtClean="0"/>
              <a:t> Shocker:</a:t>
            </a:r>
          </a:p>
          <a:p>
            <a:r>
              <a:rPr lang="en-US" dirty="0" smtClean="0"/>
              <a:t>More adverse childhood experiences resulted in a higher risk of medical, mental and social problems as an adult.</a:t>
            </a:r>
          </a:p>
          <a:p>
            <a:r>
              <a:rPr lang="en-US" dirty="0" smtClean="0"/>
              <a:t>There is an ACE scoring system – each ACE counts for one point – no ACE – you have a zero!</a:t>
            </a:r>
            <a:endParaRPr lang="en-US" dirty="0"/>
          </a:p>
        </p:txBody>
      </p:sp>
    </p:spTree>
    <p:extLst>
      <p:ext uri="{BB962C8B-B14F-4D97-AF65-F5344CB8AC3E}">
        <p14:creationId xmlns:p14="http://schemas.microsoft.com/office/powerpoint/2010/main" val="3797954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ACEs scored?</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If you were verbally abused thousands of times during your childhood, but no other type of childhood trauma occurred, this will count as ONE point in the ACE score.</a:t>
            </a:r>
          </a:p>
          <a:p>
            <a:r>
              <a:rPr lang="en-US" dirty="0" smtClean="0"/>
              <a:t>If you were verbally abused, lived with an alcoholic father, and a mentally ill mother your score is THREE</a:t>
            </a:r>
            <a:endParaRPr lang="en-US" dirty="0"/>
          </a:p>
        </p:txBody>
      </p:sp>
      <p:sp>
        <p:nvSpPr>
          <p:cNvPr id="4" name="Content Placeholder 3"/>
          <p:cNvSpPr>
            <a:spLocks noGrp="1"/>
          </p:cNvSpPr>
          <p:nvPr>
            <p:ph sz="half" idx="2"/>
          </p:nvPr>
        </p:nvSpPr>
        <p:spPr>
          <a:xfrm>
            <a:off x="4844733" y="1760538"/>
            <a:ext cx="3611880" cy="4589462"/>
          </a:xfrm>
        </p:spPr>
        <p:txBody>
          <a:bodyPr>
            <a:noAutofit/>
          </a:bodyPr>
          <a:lstStyle/>
          <a:p>
            <a:r>
              <a:rPr lang="en-US" sz="2400" dirty="0" smtClean="0"/>
              <a:t>Scores of 4 or more categories of ACEs had a 240% greater risk of hepatitis, were 390% more likely to have chronic obstructive pulmonary disease (emphysema, chronic bronchitis), and 240% higher risk of a sexually transmitted disease. </a:t>
            </a:r>
            <a:endParaRPr lang="en-US" sz="2400" dirty="0"/>
          </a:p>
        </p:txBody>
      </p:sp>
    </p:spTree>
    <p:extLst>
      <p:ext uri="{BB962C8B-B14F-4D97-AF65-F5344CB8AC3E}">
        <p14:creationId xmlns:p14="http://schemas.microsoft.com/office/powerpoint/2010/main" val="664714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ACE Score of 4+</a:t>
            </a:r>
            <a:endParaRPr lang="en-US" dirty="0"/>
          </a:p>
        </p:txBody>
      </p:sp>
      <p:sp>
        <p:nvSpPr>
          <p:cNvPr id="3" name="Content Placeholder 2"/>
          <p:cNvSpPr>
            <a:spLocks noGrp="1"/>
          </p:cNvSpPr>
          <p:nvPr>
            <p:ph sz="half" idx="1"/>
          </p:nvPr>
        </p:nvSpPr>
        <p:spPr/>
        <p:txBody>
          <a:bodyPr/>
          <a:lstStyle/>
          <a:p>
            <a:r>
              <a:rPr lang="en-US" sz="2500" dirty="0"/>
              <a:t>They were twice as likely to be smokers, </a:t>
            </a:r>
            <a:r>
              <a:rPr lang="en-US" sz="2500" dirty="0" smtClean="0"/>
              <a:t>twelve times more likely to have attempted suicide, seven times more likely to be alcoholic, and 10 times more likely to have injected street drugs.</a:t>
            </a:r>
            <a:endParaRPr lang="en-US" sz="2500" dirty="0"/>
          </a:p>
          <a:p>
            <a:endParaRPr lang="en-US" dirty="0"/>
          </a:p>
        </p:txBody>
      </p:sp>
      <p:sp>
        <p:nvSpPr>
          <p:cNvPr id="4" name="Content Placeholder 3"/>
          <p:cNvSpPr>
            <a:spLocks noGrp="1"/>
          </p:cNvSpPr>
          <p:nvPr>
            <p:ph sz="half" idx="2"/>
          </p:nvPr>
        </p:nvSpPr>
        <p:spPr/>
        <p:txBody>
          <a:bodyPr>
            <a:normAutofit/>
          </a:bodyPr>
          <a:lstStyle/>
          <a:p>
            <a:r>
              <a:rPr lang="en-US" sz="2500" dirty="0" smtClean="0"/>
              <a:t>People with high ACE scores are more likely to be violent, to have more marriages, more broken bones, more drug prescriptions, more depression, more auto-immune diseases, and more work absences.</a:t>
            </a:r>
            <a:endParaRPr lang="en-US" sz="2500" dirty="0"/>
          </a:p>
        </p:txBody>
      </p:sp>
    </p:spTree>
    <p:extLst>
      <p:ext uri="{BB962C8B-B14F-4D97-AF65-F5344CB8AC3E}">
        <p14:creationId xmlns:p14="http://schemas.microsoft.com/office/powerpoint/2010/main" val="1146565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Biases and Beliefs?</a:t>
            </a:r>
            <a:endParaRPr lang="en-US" dirty="0"/>
          </a:p>
        </p:txBody>
      </p:sp>
      <p:sp>
        <p:nvSpPr>
          <p:cNvPr id="6" name="Content Placeholder 5"/>
          <p:cNvSpPr>
            <a:spLocks noGrp="1"/>
          </p:cNvSpPr>
          <p:nvPr>
            <p:ph idx="1"/>
          </p:nvPr>
        </p:nvSpPr>
        <p:spPr/>
        <p:txBody>
          <a:bodyPr/>
          <a:lstStyle/>
          <a:p>
            <a:r>
              <a:rPr lang="en-US" dirty="0">
                <a:effectLst/>
              </a:rPr>
              <a:t>I</a:t>
            </a:r>
            <a:r>
              <a:rPr lang="en-US" dirty="0" smtClean="0">
                <a:effectLst/>
              </a:rPr>
              <a:t>n </a:t>
            </a:r>
            <a:r>
              <a:rPr lang="en-US" dirty="0">
                <a:effectLst/>
              </a:rPr>
              <a:t>1990, </a:t>
            </a:r>
            <a:r>
              <a:rPr lang="en-US" dirty="0" smtClean="0">
                <a:effectLst/>
              </a:rPr>
              <a:t>Dr. </a:t>
            </a:r>
            <a:r>
              <a:rPr lang="en-US" dirty="0" err="1" smtClean="0">
                <a:effectLst/>
              </a:rPr>
              <a:t>Felitti</a:t>
            </a:r>
            <a:r>
              <a:rPr lang="en-US" dirty="0" smtClean="0">
                <a:effectLst/>
              </a:rPr>
              <a:t> </a:t>
            </a:r>
            <a:r>
              <a:rPr lang="en-US" dirty="0">
                <a:effectLst/>
              </a:rPr>
              <a:t>flew to Atlanta to give a speech to </a:t>
            </a:r>
            <a:r>
              <a:rPr lang="en-US" dirty="0" smtClean="0">
                <a:effectLst/>
              </a:rPr>
              <a:t>other </a:t>
            </a:r>
            <a:r>
              <a:rPr lang="en-US" dirty="0" smtClean="0">
                <a:effectLst/>
              </a:rPr>
              <a:t>doctor</a:t>
            </a:r>
            <a:r>
              <a:rPr lang="en-US" dirty="0" smtClean="0">
                <a:effectLst/>
              </a:rPr>
              <a:t>s </a:t>
            </a:r>
            <a:r>
              <a:rPr lang="en-US" dirty="0">
                <a:effectLst/>
              </a:rPr>
              <a:t>- many of them psychologists and psychiatrists — of the North American Association for the Study of Obesity. </a:t>
            </a:r>
            <a:endParaRPr lang="en-US" dirty="0" smtClean="0">
              <a:effectLst/>
            </a:endParaRPr>
          </a:p>
          <a:p>
            <a:r>
              <a:rPr lang="en-US" dirty="0" smtClean="0">
                <a:effectLst/>
              </a:rPr>
              <a:t>The </a:t>
            </a:r>
            <a:r>
              <a:rPr lang="en-US" dirty="0">
                <a:effectLst/>
              </a:rPr>
              <a:t>audience listened quietly and politely. </a:t>
            </a:r>
            <a:endParaRPr lang="en-US" dirty="0" smtClean="0">
              <a:effectLst/>
            </a:endParaRPr>
          </a:p>
          <a:p>
            <a:r>
              <a:rPr lang="en-US" dirty="0" smtClean="0">
                <a:effectLst/>
              </a:rPr>
              <a:t>When </a:t>
            </a:r>
            <a:r>
              <a:rPr lang="en-US" dirty="0">
                <a:effectLst/>
              </a:rPr>
              <a:t>he finished, one of the experts stood up and blasted him. “He told </a:t>
            </a:r>
            <a:r>
              <a:rPr lang="en-US" dirty="0" smtClean="0">
                <a:effectLst/>
              </a:rPr>
              <a:t>me</a:t>
            </a:r>
            <a:r>
              <a:rPr lang="en-US" dirty="0" smtClean="0">
                <a:effectLst/>
              </a:rPr>
              <a:t> </a:t>
            </a:r>
            <a:r>
              <a:rPr lang="en-US" dirty="0">
                <a:effectLst/>
              </a:rPr>
              <a:t>I was naïve to believe my patients, that it was commonly understood by those more familiar with such matters that these </a:t>
            </a:r>
            <a:r>
              <a:rPr lang="en-US" b="1" dirty="0">
                <a:effectLst/>
              </a:rPr>
              <a:t>patient statements were fabrications to provide a cover explanation for failed lives</a:t>
            </a:r>
            <a:r>
              <a:rPr lang="en-US" dirty="0">
                <a:effectLst/>
              </a:rPr>
              <a:t>!”</a:t>
            </a:r>
          </a:p>
          <a:p>
            <a:endParaRPr lang="en-US" dirty="0"/>
          </a:p>
        </p:txBody>
      </p:sp>
    </p:spTree>
    <p:extLst>
      <p:ext uri="{BB962C8B-B14F-4D97-AF65-F5344CB8AC3E}">
        <p14:creationId xmlns:p14="http://schemas.microsoft.com/office/powerpoint/2010/main" val="1319189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Here’s what we know, if </a:t>
            </a:r>
            <a:r>
              <a:rPr lang="en-US" dirty="0">
                <a:effectLst/>
              </a:rPr>
              <a:t>you’re in a forest and see a bear, a very efficient fight or flight system instantly floods your body with adrenaline and cortisol and shuts off the thinking portion of your brain that would stop to consider other options. This is very helpful if you’re in a forest and you need to run from a bear. </a:t>
            </a:r>
            <a:endParaRPr lang="en-US" dirty="0" smtClean="0">
              <a:effectLst/>
            </a:endParaRPr>
          </a:p>
          <a:p>
            <a:r>
              <a:rPr lang="en-US" b="1" dirty="0" smtClean="0">
                <a:effectLst/>
              </a:rPr>
              <a:t>“</a:t>
            </a:r>
            <a:r>
              <a:rPr lang="en-US" b="1" dirty="0">
                <a:effectLst/>
              </a:rPr>
              <a:t>The problem is when that bear comes home from the bar every </a:t>
            </a:r>
            <a:r>
              <a:rPr lang="en-US" b="1" dirty="0" smtClean="0">
                <a:effectLst/>
              </a:rPr>
              <a:t>night</a:t>
            </a:r>
            <a:r>
              <a:rPr lang="en-US" b="1" dirty="0" smtClean="0">
                <a:effectLst/>
              </a:rPr>
              <a:t>.</a:t>
            </a:r>
            <a:r>
              <a:rPr lang="en-US" b="1" dirty="0" smtClean="0">
                <a:effectLst/>
              </a:rPr>
              <a:t>”</a:t>
            </a:r>
            <a:endParaRPr lang="en-US" dirty="0">
              <a:effectLst/>
            </a:endParaRPr>
          </a:p>
          <a:p>
            <a:r>
              <a:rPr lang="en-US" dirty="0">
                <a:effectLst/>
              </a:rPr>
              <a:t>If a bear threatens you every single day, your emergency response system is activated over and over and over again. You’re always ready to fight or flee from the bear, but the part of your brain - the prefrontal cortex - that’s called upon to diagram a sentence or do math becomes stunted, because, in brains, emergencies - such as fleeing bears - take precedence over doing math.</a:t>
            </a:r>
          </a:p>
          <a:p>
            <a:endParaRPr lang="en-US" dirty="0"/>
          </a:p>
        </p:txBody>
      </p:sp>
    </p:spTree>
    <p:extLst>
      <p:ext uri="{BB962C8B-B14F-4D97-AF65-F5344CB8AC3E}">
        <p14:creationId xmlns:p14="http://schemas.microsoft.com/office/powerpoint/2010/main" val="984736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into the Future?</a:t>
            </a:r>
            <a:endParaRPr lang="en-US" dirty="0"/>
          </a:p>
        </p:txBody>
      </p:sp>
      <p:sp>
        <p:nvSpPr>
          <p:cNvPr id="3" name="Content Placeholder 2"/>
          <p:cNvSpPr>
            <a:spLocks noGrp="1"/>
          </p:cNvSpPr>
          <p:nvPr>
            <p:ph idx="1"/>
          </p:nvPr>
        </p:nvSpPr>
        <p:spPr>
          <a:xfrm>
            <a:off x="685800" y="1464469"/>
            <a:ext cx="7770813" cy="4661694"/>
          </a:xfrm>
        </p:spPr>
        <p:txBody>
          <a:bodyPr>
            <a:normAutofit fontScale="92500" lnSpcReduction="10000"/>
          </a:bodyPr>
          <a:lstStyle/>
          <a:p>
            <a:r>
              <a:rPr lang="en-US" dirty="0">
                <a:effectLst/>
              </a:rPr>
              <a:t>Children with toxic stress live much of their lives in fight, flight or fright (freeze) mode. They respond to the world as a place of constant danger. With their brains overloaded with stress hormones and unable to function appropriately, they can’t focus on learning. They fall behind in school or fail to develop healthy relationships with peers or create problems with teachers and principals because they are unable to trust adults. Some kids do all three. With despair, guilt and frustration pecking away at their psyches, they often find solace in food, alcohol, tobacco, methamphetamine, inappropriate sex, high-risk sports, and/or work and over-achievement</a:t>
            </a:r>
            <a:r>
              <a:rPr lang="en-US" dirty="0" smtClean="0">
                <a:effectLst/>
              </a:rPr>
              <a:t>.</a:t>
            </a:r>
            <a:endParaRPr lang="en-US" dirty="0">
              <a:effectLst/>
            </a:endParaRPr>
          </a:p>
          <a:p>
            <a:r>
              <a:rPr lang="en-US" b="1" dirty="0">
                <a:effectLst/>
              </a:rPr>
              <a:t>They don’t regard these coping methods as </a:t>
            </a:r>
            <a:r>
              <a:rPr lang="en-US" b="1" dirty="0" smtClean="0">
                <a:effectLst/>
              </a:rPr>
              <a:t>problems</a:t>
            </a:r>
            <a:r>
              <a:rPr lang="en-US" dirty="0" smtClean="0">
                <a:effectLst/>
              </a:rPr>
              <a:t>!!</a:t>
            </a:r>
            <a:r>
              <a:rPr lang="en-US" dirty="0" smtClean="0">
                <a:effectLst/>
              </a:rPr>
              <a:t> </a:t>
            </a:r>
          </a:p>
          <a:p>
            <a:r>
              <a:rPr lang="en-US" dirty="0" smtClean="0">
                <a:effectLst/>
              </a:rPr>
              <a:t>Consciously </a:t>
            </a:r>
            <a:r>
              <a:rPr lang="en-US" dirty="0">
                <a:effectLst/>
              </a:rPr>
              <a:t>or unconsciously, they use them as solutions to escape from depression, anxiety, anger, fear and shame.</a:t>
            </a:r>
          </a:p>
        </p:txBody>
      </p:sp>
    </p:spTree>
    <p:extLst>
      <p:ext uri="{BB962C8B-B14F-4D97-AF65-F5344CB8AC3E}">
        <p14:creationId xmlns:p14="http://schemas.microsoft.com/office/powerpoint/2010/main" val="1535244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demonstrates</a:t>
            </a:r>
            <a:r>
              <a:rPr lang="is-IS" dirty="0" smtClean="0"/>
              <a:t>…</a:t>
            </a:r>
            <a:endParaRPr lang="en-US" dirty="0"/>
          </a:p>
        </p:txBody>
      </p:sp>
      <p:sp>
        <p:nvSpPr>
          <p:cNvPr id="3" name="Content Placeholder 2"/>
          <p:cNvSpPr>
            <a:spLocks noGrp="1"/>
          </p:cNvSpPr>
          <p:nvPr>
            <p:ph idx="1"/>
          </p:nvPr>
        </p:nvSpPr>
        <p:spPr>
          <a:xfrm>
            <a:off x="685800" y="1407319"/>
            <a:ext cx="7770813" cy="4718844"/>
          </a:xfrm>
        </p:spPr>
        <p:txBody>
          <a:bodyPr/>
          <a:lstStyle/>
          <a:p>
            <a:r>
              <a:rPr lang="en-US" dirty="0">
                <a:effectLst/>
              </a:rPr>
              <a:t>What all this </a:t>
            </a:r>
            <a:r>
              <a:rPr lang="en-US" dirty="0" smtClean="0">
                <a:effectLst/>
              </a:rPr>
              <a:t>means is </a:t>
            </a:r>
            <a:r>
              <a:rPr lang="en-US" dirty="0">
                <a:effectLst/>
              </a:rPr>
              <a:t>that we need to prevent adverse childhood experiences and, at the same time, change our systems - educational, criminal justice, healthcare, mental health, public health, workplace - so that we don’t further traumatize someone who’s already traumatized. </a:t>
            </a:r>
            <a:endParaRPr lang="en-US" dirty="0" smtClean="0">
              <a:effectLst/>
            </a:endParaRPr>
          </a:p>
          <a:p>
            <a:r>
              <a:rPr lang="en-US" dirty="0" smtClean="0">
                <a:effectLst/>
              </a:rPr>
              <a:t>We</a:t>
            </a:r>
            <a:r>
              <a:rPr lang="en-US" dirty="0" smtClean="0">
                <a:effectLst/>
              </a:rPr>
              <a:t> </a:t>
            </a:r>
            <a:r>
              <a:rPr lang="en-US" dirty="0">
                <a:effectLst/>
              </a:rPr>
              <a:t>can’t do one or the other and hope to make any progress</a:t>
            </a:r>
            <a:r>
              <a:rPr lang="en-US" dirty="0" smtClean="0">
                <a:effectLst/>
              </a:rPr>
              <a:t>.</a:t>
            </a:r>
          </a:p>
          <a:p>
            <a:r>
              <a:rPr lang="en-US" dirty="0" smtClean="0">
                <a:effectLst/>
              </a:rPr>
              <a:t>Whether we are talking Intergenerational Historic Trauma, contemporary trauma, or ACEs which affect virtually everyone, we have to address the effects on Indigenous people with empathy, courage, and deep consideration if we are to include more youth in planning and development.</a:t>
            </a:r>
            <a:endParaRPr lang="en-US" dirty="0">
              <a:effectLst/>
            </a:endParaRPr>
          </a:p>
          <a:p>
            <a:endParaRPr lang="en-US" dirty="0"/>
          </a:p>
        </p:txBody>
      </p:sp>
    </p:spTree>
    <p:extLst>
      <p:ext uri="{BB962C8B-B14F-4D97-AF65-F5344CB8AC3E}">
        <p14:creationId xmlns:p14="http://schemas.microsoft.com/office/powerpoint/2010/main" val="1716464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Missanabe</a:t>
            </a:r>
            <a:r>
              <a:rPr lang="en-US" dirty="0" smtClean="0"/>
              <a:t> Cree - Nolan</a:t>
            </a:r>
            <a:endParaRPr lang="en-US" dirty="0"/>
          </a:p>
        </p:txBody>
      </p:sp>
      <p:sp>
        <p:nvSpPr>
          <p:cNvPr id="3" name="Content Placeholder 2"/>
          <p:cNvSpPr>
            <a:spLocks noGrp="1"/>
          </p:cNvSpPr>
          <p:nvPr>
            <p:ph idx="1"/>
          </p:nvPr>
        </p:nvSpPr>
        <p:spPr/>
        <p:txBody>
          <a:bodyPr>
            <a:normAutofit/>
          </a:bodyPr>
          <a:lstStyle/>
          <a:p>
            <a:r>
              <a:rPr lang="en-US" dirty="0" smtClean="0"/>
              <a:t>They signed Treaty 9 in 1906 – no land was provided…</a:t>
            </a:r>
          </a:p>
          <a:p>
            <a:r>
              <a:rPr lang="en-US" dirty="0" smtClean="0"/>
              <a:t>Members worked in a variety of industries – forestry, mining, rail and tourism</a:t>
            </a:r>
          </a:p>
          <a:p>
            <a:r>
              <a:rPr lang="en-US" dirty="0" smtClean="0"/>
              <a:t>They began working in the mining industry in the 1930’s, 40s and 50s which provided significant increases in opportunities</a:t>
            </a:r>
          </a:p>
          <a:p>
            <a:r>
              <a:rPr lang="en-US" dirty="0" smtClean="0"/>
              <a:t>Grand parents worked in mining, uncles, cousins, father</a:t>
            </a:r>
            <a:r>
              <a:rPr lang="en-US" dirty="0"/>
              <a:t> </a:t>
            </a:r>
            <a:r>
              <a:rPr lang="en-US" dirty="0" smtClean="0"/>
              <a:t>and siblings and family began to move into trades – father had grade 3 education.</a:t>
            </a:r>
          </a:p>
          <a:p>
            <a:r>
              <a:rPr lang="en-US" dirty="0" smtClean="0"/>
              <a:t>Community had substandard housing, no running water…</a:t>
            </a:r>
          </a:p>
          <a:p>
            <a:endParaRPr lang="en-US" dirty="0"/>
          </a:p>
        </p:txBody>
      </p:sp>
    </p:spTree>
    <p:extLst>
      <p:ext uri="{BB962C8B-B14F-4D97-AF65-F5344CB8AC3E}">
        <p14:creationId xmlns:p14="http://schemas.microsoft.com/office/powerpoint/2010/main" val="3891389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next?</a:t>
            </a:r>
            <a:endParaRPr lang="en-US" dirty="0"/>
          </a:p>
        </p:txBody>
      </p:sp>
      <p:sp>
        <p:nvSpPr>
          <p:cNvPr id="3" name="Content Placeholder 2"/>
          <p:cNvSpPr>
            <a:spLocks noGrp="1"/>
          </p:cNvSpPr>
          <p:nvPr>
            <p:ph idx="1"/>
          </p:nvPr>
        </p:nvSpPr>
        <p:spPr/>
        <p:txBody>
          <a:bodyPr/>
          <a:lstStyle/>
          <a:p>
            <a:r>
              <a:rPr lang="en-US" dirty="0" smtClean="0"/>
              <a:t>Building more </a:t>
            </a:r>
            <a:r>
              <a:rPr lang="en-US" dirty="0" err="1" smtClean="0"/>
              <a:t>Noront</a:t>
            </a:r>
            <a:r>
              <a:rPr lang="en-US" dirty="0" smtClean="0"/>
              <a:t> examples, and ensuring youth have access programs built to acknowledge and support the healing and confidence building they need.</a:t>
            </a:r>
          </a:p>
          <a:p>
            <a:r>
              <a:rPr lang="en-US" dirty="0" smtClean="0"/>
              <a:t>Have empathy and patience for the need to change the trajectory of ACE’s in First Nation communities in the north.</a:t>
            </a:r>
          </a:p>
          <a:p>
            <a:r>
              <a:rPr lang="en-US" dirty="0" smtClean="0"/>
              <a:t>Expect the best for Indigenous participation and future development – we are growing great kids, entrepreneurs and businesses, and programs that address the long standing deficits and </a:t>
            </a:r>
            <a:r>
              <a:rPr lang="en-US" smtClean="0"/>
              <a:t>historic grievances.</a:t>
            </a:r>
            <a:endParaRPr lang="en-US" dirty="0"/>
          </a:p>
        </p:txBody>
      </p:sp>
    </p:spTree>
    <p:extLst>
      <p:ext uri="{BB962C8B-B14F-4D97-AF65-F5344CB8AC3E}">
        <p14:creationId xmlns:p14="http://schemas.microsoft.com/office/powerpoint/2010/main" val="209229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Today?</a:t>
            </a:r>
            <a:endParaRPr lang="en-US" dirty="0"/>
          </a:p>
        </p:txBody>
      </p:sp>
      <p:sp>
        <p:nvSpPr>
          <p:cNvPr id="3" name="Content Placeholder 2"/>
          <p:cNvSpPr>
            <a:spLocks noGrp="1"/>
          </p:cNvSpPr>
          <p:nvPr>
            <p:ph idx="1"/>
          </p:nvPr>
        </p:nvSpPr>
        <p:spPr/>
        <p:txBody>
          <a:bodyPr/>
          <a:lstStyle/>
          <a:p>
            <a:r>
              <a:rPr lang="en-US" dirty="0" smtClean="0"/>
              <a:t>PROS:</a:t>
            </a:r>
          </a:p>
          <a:p>
            <a:r>
              <a:rPr lang="en-US" dirty="0" smtClean="0"/>
              <a:t>Community is now into 3</a:t>
            </a:r>
            <a:r>
              <a:rPr lang="en-US" baseline="30000" dirty="0" smtClean="0"/>
              <a:t>rd</a:t>
            </a:r>
            <a:r>
              <a:rPr lang="en-US" dirty="0" smtClean="0"/>
              <a:t> or 4</a:t>
            </a:r>
            <a:r>
              <a:rPr lang="en-US" baseline="30000" dirty="0" smtClean="0"/>
              <a:t>th</a:t>
            </a:r>
            <a:r>
              <a:rPr lang="en-US" dirty="0" smtClean="0"/>
              <a:t> generation of significant workforce participation, with a high per capita percentage of post secondary graduates</a:t>
            </a:r>
          </a:p>
          <a:p>
            <a:r>
              <a:rPr lang="en-US" dirty="0" smtClean="0"/>
              <a:t>Lawyers, PhDs, engineers, teachers, social workers, police officers, scientists, entrepreneurs, business executives, bankers, nurses</a:t>
            </a:r>
          </a:p>
          <a:p>
            <a:r>
              <a:rPr lang="en-US" dirty="0" smtClean="0"/>
              <a:t>Successfully building businesses to participate in resources development sector – mining and forestry</a:t>
            </a:r>
            <a:endParaRPr lang="en-US" dirty="0"/>
          </a:p>
        </p:txBody>
      </p:sp>
    </p:spTree>
    <p:extLst>
      <p:ext uri="{BB962C8B-B14F-4D97-AF65-F5344CB8AC3E}">
        <p14:creationId xmlns:p14="http://schemas.microsoft.com/office/powerpoint/2010/main" val="2657811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Today?</a:t>
            </a:r>
            <a:endParaRPr lang="en-US" dirty="0"/>
          </a:p>
        </p:txBody>
      </p:sp>
      <p:sp>
        <p:nvSpPr>
          <p:cNvPr id="3" name="Content Placeholder 2"/>
          <p:cNvSpPr>
            <a:spLocks noGrp="1"/>
          </p:cNvSpPr>
          <p:nvPr>
            <p:ph idx="1"/>
          </p:nvPr>
        </p:nvSpPr>
        <p:spPr/>
        <p:txBody>
          <a:bodyPr/>
          <a:lstStyle/>
          <a:p>
            <a:r>
              <a:rPr lang="en-US" dirty="0" smtClean="0"/>
              <a:t>CONS:</a:t>
            </a:r>
          </a:p>
          <a:p>
            <a:r>
              <a:rPr lang="en-US" dirty="0" smtClean="0"/>
              <a:t>Loss of language, loss of cultural connection, loss of traditional knowledge , bush craft, dispersed in many non-Indigenous locations throughout Canada, still without a land base, no community per se, minimal funding from government programs, mainly because community does not make waves, it is ignored by the federal government</a:t>
            </a:r>
          </a:p>
          <a:p>
            <a:r>
              <a:rPr lang="en-US" dirty="0" smtClean="0"/>
              <a:t>There is a loss of family ties, loss of identity and many family members were adopted out during the 60s scoop!</a:t>
            </a:r>
          </a:p>
        </p:txBody>
      </p:sp>
    </p:spTree>
    <p:extLst>
      <p:ext uri="{BB962C8B-B14F-4D97-AF65-F5344CB8AC3E}">
        <p14:creationId xmlns:p14="http://schemas.microsoft.com/office/powerpoint/2010/main" val="1039684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Resource development built capacity</a:t>
            </a:r>
          </a:p>
          <a:p>
            <a:r>
              <a:rPr lang="en-US" dirty="0" smtClean="0"/>
              <a:t>Each successive generation built on previous successes</a:t>
            </a:r>
          </a:p>
          <a:p>
            <a:r>
              <a:rPr lang="en-US" dirty="0" smtClean="0"/>
              <a:t>Sparked professional and financial growth &amp; better health</a:t>
            </a:r>
          </a:p>
          <a:p>
            <a:r>
              <a:rPr lang="en-US" dirty="0" smtClean="0"/>
              <a:t>Empowered women to move away from relationships that put them in potentially harmful situations</a:t>
            </a:r>
          </a:p>
          <a:p>
            <a:r>
              <a:rPr lang="en-US" dirty="0" smtClean="0"/>
              <a:t>Domestic violence within family units has gone down and high school and Post Sec graduations have gone up</a:t>
            </a:r>
          </a:p>
          <a:p>
            <a:r>
              <a:rPr lang="en-US" dirty="0" smtClean="0"/>
              <a:t>Money to reconnect with traditional activities, language, etc.</a:t>
            </a:r>
            <a:endParaRPr lang="en-US" dirty="0"/>
          </a:p>
        </p:txBody>
      </p:sp>
    </p:spTree>
    <p:extLst>
      <p:ext uri="{BB962C8B-B14F-4D97-AF65-F5344CB8AC3E}">
        <p14:creationId xmlns:p14="http://schemas.microsoft.com/office/powerpoint/2010/main" val="941830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Noront</a:t>
            </a:r>
            <a:r>
              <a:rPr lang="en-US" dirty="0" smtClean="0"/>
              <a:t> Contributions</a:t>
            </a:r>
            <a:endParaRPr lang="en-US" dirty="0"/>
          </a:p>
        </p:txBody>
      </p:sp>
      <p:sp>
        <p:nvSpPr>
          <p:cNvPr id="3" name="Content Placeholder 2"/>
          <p:cNvSpPr>
            <a:spLocks noGrp="1"/>
          </p:cNvSpPr>
          <p:nvPr>
            <p:ph idx="1"/>
          </p:nvPr>
        </p:nvSpPr>
        <p:spPr>
          <a:xfrm>
            <a:off x="685800" y="1550894"/>
            <a:ext cx="7770813" cy="4575269"/>
          </a:xfrm>
        </p:spPr>
        <p:txBody>
          <a:bodyPr>
            <a:normAutofit/>
          </a:bodyPr>
          <a:lstStyle/>
          <a:p>
            <a:r>
              <a:rPr lang="en-US" dirty="0" smtClean="0"/>
              <a:t>Have an understanding of where communities are and WHY they are there</a:t>
            </a:r>
          </a:p>
          <a:p>
            <a:r>
              <a:rPr lang="en-US" dirty="0" smtClean="0"/>
              <a:t>We are building awareness of community issues with colleagues</a:t>
            </a:r>
          </a:p>
          <a:p>
            <a:r>
              <a:rPr lang="en-US" dirty="0" smtClean="0"/>
              <a:t>We support capacity development programs and sharing opportunities with communities</a:t>
            </a:r>
          </a:p>
          <a:p>
            <a:r>
              <a:rPr lang="en-US" dirty="0" smtClean="0"/>
              <a:t>Be patient – we encourage participation in development and planning by the community</a:t>
            </a:r>
          </a:p>
          <a:p>
            <a:r>
              <a:rPr lang="en-US" dirty="0" smtClean="0"/>
              <a:t>We work closely with communities on a range of issues, not necessarily related to mining activities…</a:t>
            </a:r>
          </a:p>
        </p:txBody>
      </p:sp>
    </p:spTree>
    <p:extLst>
      <p:ext uri="{BB962C8B-B14F-4D97-AF65-F5344CB8AC3E}">
        <p14:creationId xmlns:p14="http://schemas.microsoft.com/office/powerpoint/2010/main" val="1133065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Uncomfortable Truths</a:t>
            </a:r>
            <a:endParaRPr lang="en-US" dirty="0"/>
          </a:p>
        </p:txBody>
      </p:sp>
      <p:sp>
        <p:nvSpPr>
          <p:cNvPr id="3" name="Content Placeholder 2"/>
          <p:cNvSpPr>
            <a:spLocks noGrp="1"/>
          </p:cNvSpPr>
          <p:nvPr>
            <p:ph idx="1"/>
          </p:nvPr>
        </p:nvSpPr>
        <p:spPr/>
        <p:txBody>
          <a:bodyPr/>
          <a:lstStyle/>
          <a:p>
            <a:r>
              <a:rPr lang="en-US" dirty="0" smtClean="0"/>
              <a:t>We also have to navigate and participate in some uncomfortable truths about contact, history, ongoing contemporary Indigenous trauma and unresolved grief</a:t>
            </a:r>
            <a:r>
              <a:rPr lang="is-IS" dirty="0" smtClean="0"/>
              <a:t>…</a:t>
            </a:r>
            <a:endParaRPr lang="en-US" dirty="0" smtClean="0"/>
          </a:p>
          <a:p>
            <a:r>
              <a:rPr lang="en-US" dirty="0" smtClean="0"/>
              <a:t>Massive losses of life directly after contact and continuing through multiple events including wars, more disease, relocation, sixties scoop which continues today, the Indian Residential Schools intergenerational impacts</a:t>
            </a:r>
            <a:r>
              <a:rPr lang="en-US" dirty="0" smtClean="0"/>
              <a:t>, </a:t>
            </a:r>
            <a:r>
              <a:rPr lang="en-US" dirty="0" smtClean="0"/>
              <a:t>the MMIW inquiry, </a:t>
            </a:r>
            <a:r>
              <a:rPr lang="en-US" dirty="0" smtClean="0"/>
              <a:t>low employment and graduation rates, etc</a:t>
            </a:r>
            <a:r>
              <a:rPr lang="en-US" dirty="0" smtClean="0"/>
              <a:t>.</a:t>
            </a:r>
          </a:p>
          <a:p>
            <a:r>
              <a:rPr lang="en-US" dirty="0" smtClean="0"/>
              <a:t>Ongoing stereotypes, negative biases and beliefs (some internalized), and racism, classism, and child welfare</a:t>
            </a:r>
            <a:r>
              <a:rPr lang="is-IS" dirty="0" smtClean="0"/>
              <a:t>…</a:t>
            </a:r>
            <a:endParaRPr lang="en-US" dirty="0" smtClean="0"/>
          </a:p>
          <a:p>
            <a:endParaRPr lang="en-US" dirty="0"/>
          </a:p>
        </p:txBody>
      </p:sp>
    </p:spTree>
    <p:extLst>
      <p:ext uri="{BB962C8B-B14F-4D97-AF65-F5344CB8AC3E}">
        <p14:creationId xmlns:p14="http://schemas.microsoft.com/office/powerpoint/2010/main" val="1582880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Content Placeholder 6" descr="Historic Past.pdf"/>
          <p:cNvPicPr>
            <a:picLocks noGrp="1" noChangeAspect="1"/>
          </p:cNvPicPr>
          <p:nvPr>
            <p:ph sz="half" idx="1"/>
          </p:nvPr>
        </p:nvPicPr>
        <p:blipFill>
          <a:blip r:embed="rId2">
            <a:extLst>
              <a:ext uri="{28A0092B-C50C-407E-A947-70E740481C1C}">
                <a14:useLocalDpi xmlns:a14="http://schemas.microsoft.com/office/drawing/2010/main" val="0"/>
              </a:ext>
            </a:extLst>
          </a:blip>
          <a:srcRect t="3297" b="3297"/>
          <a:stretch>
            <a:fillRect/>
          </a:stretch>
        </p:blipFill>
        <p:spPr>
          <a:xfrm>
            <a:off x="390759" y="-266699"/>
            <a:ext cx="4140123" cy="6883400"/>
          </a:xfrm>
        </p:spPr>
      </p:pic>
      <p:pic>
        <p:nvPicPr>
          <p:cNvPr id="8" name="Content Placeholder 7" descr="Historic Present.pdf"/>
          <p:cNvPicPr>
            <a:picLocks noGrp="1" noChangeAspect="1"/>
          </p:cNvPicPr>
          <p:nvPr>
            <p:ph sz="half" idx="2"/>
          </p:nvPr>
        </p:nvPicPr>
        <p:blipFill>
          <a:blip r:embed="rId3">
            <a:extLst>
              <a:ext uri="{28A0092B-C50C-407E-A947-70E740481C1C}">
                <a14:useLocalDpi xmlns:a14="http://schemas.microsoft.com/office/drawing/2010/main" val="0"/>
              </a:ext>
            </a:extLst>
          </a:blip>
          <a:srcRect t="3297" b="3297"/>
          <a:stretch>
            <a:fillRect/>
          </a:stretch>
        </p:blipFill>
        <p:spPr>
          <a:xfrm>
            <a:off x="4844733" y="-266699"/>
            <a:ext cx="3611880" cy="6883399"/>
          </a:xfrm>
        </p:spPr>
      </p:pic>
    </p:spTree>
    <p:extLst>
      <p:ext uri="{BB962C8B-B14F-4D97-AF65-F5344CB8AC3E}">
        <p14:creationId xmlns:p14="http://schemas.microsoft.com/office/powerpoint/2010/main" val="3404588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HTT - ACE</a:t>
            </a:r>
            <a:endParaRPr lang="en-US" dirty="0"/>
          </a:p>
        </p:txBody>
      </p:sp>
      <p:sp>
        <p:nvSpPr>
          <p:cNvPr id="6" name="Content Placeholder 5"/>
          <p:cNvSpPr>
            <a:spLocks noGrp="1"/>
          </p:cNvSpPr>
          <p:nvPr>
            <p:ph idx="1"/>
          </p:nvPr>
        </p:nvSpPr>
        <p:spPr/>
        <p:txBody>
          <a:bodyPr/>
          <a:lstStyle/>
          <a:p>
            <a:r>
              <a:rPr lang="en-US" dirty="0" smtClean="0"/>
              <a:t>We are learning more as we go forward, </a:t>
            </a:r>
            <a:r>
              <a:rPr lang="en-US" dirty="0" smtClean="0"/>
              <a:t>but more </a:t>
            </a:r>
            <a:r>
              <a:rPr lang="en-US" dirty="0" smtClean="0"/>
              <a:t>research </a:t>
            </a:r>
            <a:r>
              <a:rPr lang="en-US" dirty="0" smtClean="0"/>
              <a:t>and direct application </a:t>
            </a:r>
            <a:r>
              <a:rPr lang="en-US" dirty="0" smtClean="0"/>
              <a:t>of </a:t>
            </a:r>
            <a:r>
              <a:rPr lang="en-US" dirty="0" smtClean="0"/>
              <a:t>new knowledge </a:t>
            </a:r>
            <a:r>
              <a:rPr lang="en-US" dirty="0" smtClean="0"/>
              <a:t>still has to happen.</a:t>
            </a:r>
          </a:p>
          <a:p>
            <a:r>
              <a:rPr lang="en-US" dirty="0" smtClean="0"/>
              <a:t>Remote communities are sometimes grappling with more intense effects than more acculturated communities in the </a:t>
            </a:r>
            <a:r>
              <a:rPr lang="en-US" dirty="0" smtClean="0"/>
              <a:t>south because of better services, access to education, etc.</a:t>
            </a:r>
            <a:endParaRPr lang="en-US" dirty="0" smtClean="0"/>
          </a:p>
          <a:p>
            <a:r>
              <a:rPr lang="en-US" dirty="0" smtClean="0"/>
              <a:t>We are still teaching about Historic Trauma Transmission and we are trying to move towards </a:t>
            </a:r>
            <a:r>
              <a:rPr lang="en-US" dirty="0" smtClean="0"/>
              <a:t>newer</a:t>
            </a:r>
            <a:r>
              <a:rPr lang="en-US" dirty="0" smtClean="0"/>
              <a:t> </a:t>
            </a:r>
            <a:r>
              <a:rPr lang="en-US" dirty="0" smtClean="0"/>
              <a:t>research on </a:t>
            </a:r>
            <a:r>
              <a:rPr lang="en-US" dirty="0" smtClean="0"/>
              <a:t>ACEs </a:t>
            </a:r>
            <a:r>
              <a:rPr lang="en-US" dirty="0" smtClean="0"/>
              <a:t>– Adverse Childhood Experiences – which affect </a:t>
            </a:r>
            <a:r>
              <a:rPr lang="en-US" dirty="0" smtClean="0"/>
              <a:t>virtually everyone </a:t>
            </a:r>
            <a:r>
              <a:rPr lang="en-US" dirty="0" smtClean="0"/>
              <a:t>in some way.</a:t>
            </a:r>
          </a:p>
        </p:txBody>
      </p:sp>
    </p:spTree>
    <p:extLst>
      <p:ext uri="{BB962C8B-B14F-4D97-AF65-F5344CB8AC3E}">
        <p14:creationId xmlns:p14="http://schemas.microsoft.com/office/powerpoint/2010/main" val="65014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majorFont>
      <a:minorFont>
        <a:latin typeface="Calisto MT"/>
        <a:ea typeface=""/>
        <a:cs typeface=""/>
        <a:font script="Jpan" typeface="ＭＳ Ｐ明朝"/>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1330</TotalTime>
  <Words>1702</Words>
  <Application>Microsoft Macintosh PowerPoint</Application>
  <PresentationFormat>On-screen Show (4:3)</PresentationFormat>
  <Paragraphs>88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Calisto MT</vt:lpstr>
      <vt:lpstr>Arial</vt:lpstr>
      <vt:lpstr>Story</vt:lpstr>
      <vt:lpstr>Reconciliation &amp; Mining</vt:lpstr>
      <vt:lpstr>Missanabe Cree - Nolan</vt:lpstr>
      <vt:lpstr>Community Today?</vt:lpstr>
      <vt:lpstr>Community Today?</vt:lpstr>
      <vt:lpstr>Where are we now?</vt:lpstr>
      <vt:lpstr>Noront Contributions</vt:lpstr>
      <vt:lpstr>Uncomfortable Truths</vt:lpstr>
      <vt:lpstr>PowerPoint Presentation</vt:lpstr>
      <vt:lpstr>HTT - ACE</vt:lpstr>
      <vt:lpstr>Adverse Childhood Experiences </vt:lpstr>
      <vt:lpstr> ACE Responses?</vt:lpstr>
      <vt:lpstr>ACE - Trauma</vt:lpstr>
      <vt:lpstr>ACE scores 1-4?</vt:lpstr>
      <vt:lpstr>How are ACEs scored?</vt:lpstr>
      <vt:lpstr>ACE Score of 4+</vt:lpstr>
      <vt:lpstr>Biases and Beliefs?</vt:lpstr>
      <vt:lpstr>Required?</vt:lpstr>
      <vt:lpstr>Moving into the Future?</vt:lpstr>
      <vt:lpstr>Research demonstrates…</vt:lpstr>
      <vt:lpstr>Where next?</vt:lpstr>
    </vt:vector>
  </TitlesOfParts>
  <Company>University of Toronto</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Reconciliation &amp; Mining</dc:title>
  <dc:creator>Cynthia Wesley-Esquimaux</dc:creator>
  <cp:lastModifiedBy>Microsoft Office User</cp:lastModifiedBy>
  <cp:revision>16</cp:revision>
  <dcterms:created xsi:type="dcterms:W3CDTF">2018-02-19T18:34:47Z</dcterms:created>
  <dcterms:modified xsi:type="dcterms:W3CDTF">2018-03-02T20:39:50Z</dcterms:modified>
</cp:coreProperties>
</file>