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7"/>
  </p:notesMasterIdLst>
  <p:sldIdLst>
    <p:sldId id="258" r:id="rId3"/>
    <p:sldId id="273" r:id="rId4"/>
    <p:sldId id="274" r:id="rId5"/>
    <p:sldId id="27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8C237F-C099-4D67-B41A-1E345B2A9951}">
          <p14:sldIdLst>
            <p14:sldId id="258"/>
            <p14:sldId id="273"/>
            <p14:sldId id="274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9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AB32"/>
    <a:srgbClr val="328ADA"/>
    <a:srgbClr val="1A57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664" y="176"/>
      </p:cViewPr>
      <p:guideLst>
        <p:guide orient="horz" pos="2160"/>
        <p:guide pos="2880"/>
        <p:guide pos="39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ADEB4-9263-4255-99BF-A00B99DC1F43}" type="datetimeFigureOut">
              <a:rPr lang="en-US" smtClean="0"/>
              <a:pPr/>
              <a:t>3/2/18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39538-2919-4043-A27E-2C484F1168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05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39538-2919-4043-A27E-2C484F1168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093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jpe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12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 Tex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216782A-D4D4-44EA-B725-8A610396EC1E}"/>
              </a:ext>
            </a:extLst>
          </p:cNvPr>
          <p:cNvSpPr txBox="1">
            <a:spLocks/>
          </p:cNvSpPr>
          <p:nvPr userDrawn="1"/>
        </p:nvSpPr>
        <p:spPr>
          <a:xfrm>
            <a:off x="6876720" y="639178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5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 Tex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E20E5A1-9FE4-4D3D-B662-BD858EFDF87A}"/>
              </a:ext>
            </a:extLst>
          </p:cNvPr>
          <p:cNvSpPr txBox="1">
            <a:spLocks/>
          </p:cNvSpPr>
          <p:nvPr userDrawn="1"/>
        </p:nvSpPr>
        <p:spPr>
          <a:xfrm>
            <a:off x="6876720" y="639178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56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 Tex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8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266F39D-0ABA-42AF-9E6E-0DAEF2097E8D}"/>
              </a:ext>
            </a:extLst>
          </p:cNvPr>
          <p:cNvSpPr txBox="1">
            <a:spLocks/>
          </p:cNvSpPr>
          <p:nvPr userDrawn="1"/>
        </p:nvSpPr>
        <p:spPr>
          <a:xfrm>
            <a:off x="6876720" y="639178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56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 Tex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B8941AB-098E-48D7-96FD-3A842E85838E}"/>
              </a:ext>
            </a:extLst>
          </p:cNvPr>
          <p:cNvSpPr txBox="1">
            <a:spLocks/>
          </p:cNvSpPr>
          <p:nvPr userDrawn="1"/>
        </p:nvSpPr>
        <p:spPr>
          <a:xfrm>
            <a:off x="6876720" y="639178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56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Half Tex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0306ECC-1689-49BD-887E-DAE9BEDB3608}"/>
              </a:ext>
            </a:extLst>
          </p:cNvPr>
          <p:cNvSpPr txBox="1">
            <a:spLocks/>
          </p:cNvSpPr>
          <p:nvPr userDrawn="1"/>
        </p:nvSpPr>
        <p:spPr>
          <a:xfrm>
            <a:off x="6876720" y="639178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5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Half Tex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3621B0B-F03D-421F-9E9D-17E70357BF5D}"/>
              </a:ext>
            </a:extLst>
          </p:cNvPr>
          <p:cNvSpPr txBox="1">
            <a:spLocks/>
          </p:cNvSpPr>
          <p:nvPr userDrawn="1"/>
        </p:nvSpPr>
        <p:spPr>
          <a:xfrm>
            <a:off x="6876720" y="639178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56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7D8E60-2857-4CB1-A02C-7CAF94FE93E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2743753"/>
              </p:ext>
            </p:extLst>
          </p:nvPr>
        </p:nvGraphicFramePr>
        <p:xfrm>
          <a:off x="130755" y="5317534"/>
          <a:ext cx="3048000" cy="1432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103162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</a:rPr>
                        <a:t>Contact information:</a:t>
                      </a:r>
                    </a:p>
                    <a:p>
                      <a:r>
                        <a:rPr lang="en-US" sz="1400" dirty="0">
                          <a:ln>
                            <a:noFill/>
                          </a:ln>
                        </a:rPr>
                        <a:t>Sabina Srubiski</a:t>
                      </a:r>
                    </a:p>
                    <a:p>
                      <a:r>
                        <a:rPr lang="en-US" sz="1400" dirty="0">
                          <a:ln>
                            <a:noFill/>
                          </a:ln>
                        </a:rPr>
                        <a:t>Manager, Investor Relations</a:t>
                      </a:r>
                    </a:p>
                    <a:p>
                      <a:r>
                        <a:rPr lang="en-US" sz="1400" dirty="0">
                          <a:ln>
                            <a:noFill/>
                          </a:ln>
                        </a:rPr>
                        <a:t>info@lundingold.com</a:t>
                      </a:r>
                    </a:p>
                    <a:p>
                      <a:r>
                        <a:rPr lang="en-US" sz="1400" dirty="0">
                          <a:ln>
                            <a:noFill/>
                          </a:ln>
                        </a:rPr>
                        <a:t>+1 604 689-7842</a:t>
                      </a:r>
                    </a:p>
                    <a:p>
                      <a:r>
                        <a:rPr lang="en-US" sz="1400" u="none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www.lundingold.com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0343230"/>
                  </a:ext>
                </a:extLst>
              </a:tr>
            </a:tbl>
          </a:graphicData>
        </a:graphic>
      </p:graphicFrame>
      <p:pic>
        <p:nvPicPr>
          <p:cNvPr id="3" name="Picture 2" descr="LUG transparen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7791" y="243289"/>
            <a:ext cx="2606209" cy="2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61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7D8E60-2857-4CB1-A02C-7CAF94FE93E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2743753"/>
              </p:ext>
            </p:extLst>
          </p:nvPr>
        </p:nvGraphicFramePr>
        <p:xfrm>
          <a:off x="6096000" y="1299716"/>
          <a:ext cx="2632364" cy="1432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632364">
                  <a:extLst>
                    <a:ext uri="{9D8B030D-6E8A-4147-A177-3AD203B41FA5}">
                      <a16:colId xmlns:a16="http://schemas.microsoft.com/office/drawing/2014/main" val="4103162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  <a:effectLst>
                            <a:outerShdw blurRad="50800" dist="38100" dir="2700000">
                              <a:srgbClr val="000000">
                                <a:alpha val="82000"/>
                              </a:srgbClr>
                            </a:outerShdw>
                          </a:effectLst>
                        </a:rPr>
                        <a:t>Contact information:</a:t>
                      </a:r>
                    </a:p>
                    <a:p>
                      <a:r>
                        <a:rPr lang="en-US" sz="1400" dirty="0">
                          <a:ln>
                            <a:noFill/>
                          </a:ln>
                          <a:effectLst>
                            <a:outerShdw blurRad="50800" dist="38100" dir="2700000">
                              <a:srgbClr val="000000">
                                <a:alpha val="82000"/>
                              </a:srgbClr>
                            </a:outerShdw>
                          </a:effectLst>
                        </a:rPr>
                        <a:t>Sabina Srubiski</a:t>
                      </a:r>
                    </a:p>
                    <a:p>
                      <a:r>
                        <a:rPr lang="en-US" sz="1400" dirty="0">
                          <a:ln>
                            <a:noFill/>
                          </a:ln>
                          <a:effectLst>
                            <a:outerShdw blurRad="50800" dist="38100" dir="2700000">
                              <a:srgbClr val="000000">
                                <a:alpha val="82000"/>
                              </a:srgbClr>
                            </a:outerShdw>
                          </a:effectLst>
                        </a:rPr>
                        <a:t>Manager, Investor Relations</a:t>
                      </a:r>
                    </a:p>
                    <a:p>
                      <a:r>
                        <a:rPr lang="en-US" sz="1400" dirty="0">
                          <a:ln>
                            <a:noFill/>
                          </a:ln>
                          <a:effectLst>
                            <a:outerShdw blurRad="50800" dist="38100" dir="2700000">
                              <a:srgbClr val="000000">
                                <a:alpha val="82000"/>
                              </a:srgbClr>
                            </a:outerShdw>
                          </a:effectLst>
                        </a:rPr>
                        <a:t>info@lundingold.com</a:t>
                      </a:r>
                    </a:p>
                    <a:p>
                      <a:r>
                        <a:rPr lang="en-US" sz="1400" dirty="0">
                          <a:ln>
                            <a:noFill/>
                          </a:ln>
                          <a:effectLst>
                            <a:outerShdw blurRad="50800" dist="38100" dir="2700000">
                              <a:srgbClr val="000000">
                                <a:alpha val="82000"/>
                              </a:srgbClr>
                            </a:outerShdw>
                          </a:effectLst>
                        </a:rPr>
                        <a:t>+1 604 689-7842</a:t>
                      </a:r>
                    </a:p>
                    <a:p>
                      <a:r>
                        <a:rPr lang="en-US" sz="1400" u="non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>
                              <a:srgbClr val="000000">
                                <a:alpha val="82000"/>
                              </a:srgbClr>
                            </a:outerShdw>
                          </a:effectLst>
                        </a:rPr>
                        <a:t>www.lundingold.com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0343230"/>
                  </a:ext>
                </a:extLst>
              </a:tr>
            </a:tbl>
          </a:graphicData>
        </a:graphic>
      </p:graphicFrame>
      <p:pic>
        <p:nvPicPr>
          <p:cNvPr id="3" name="Picture 2" descr="LUG transparent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91428" y="243289"/>
            <a:ext cx="2606209" cy="2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61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174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332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12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59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481692-9C91-4735-BDB6-326926CF9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8229600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4ED36B7-F13C-4BC7-98AE-058C9D8D436C}"/>
              </a:ext>
            </a:extLst>
          </p:cNvPr>
          <p:cNvSpPr txBox="1">
            <a:spLocks/>
          </p:cNvSpPr>
          <p:nvPr userDrawn="1"/>
        </p:nvSpPr>
        <p:spPr>
          <a:xfrm>
            <a:off x="6776359" y="631425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186A8D-E600-40B4-926D-DB2CF1C5D7D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1026" name="Picture 2" descr="0fb4e411-e146-4ca8-96c3-628d75520f8a@namprd08">
            <a:extLst>
              <a:ext uri="{FF2B5EF4-FFF2-40B4-BE49-F238E27FC236}">
                <a16:creationId xmlns:a16="http://schemas.microsoft.com/office/drawing/2014/main" id="{6E794E3C-2765-44EA-8B38-883ACA768C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8481" y="175292"/>
            <a:ext cx="693252" cy="37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UG golo with Ticker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8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2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481692-9C91-4735-BDB6-326926CF9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8229600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4ED36B7-F13C-4BC7-98AE-058C9D8D436C}"/>
              </a:ext>
            </a:extLst>
          </p:cNvPr>
          <p:cNvSpPr txBox="1">
            <a:spLocks/>
          </p:cNvSpPr>
          <p:nvPr userDrawn="1"/>
        </p:nvSpPr>
        <p:spPr>
          <a:xfrm>
            <a:off x="6776359" y="631425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186A8D-E600-40B4-926D-DB2CF1C5D7D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1026" name="Picture 2" descr="0fb4e411-e146-4ca8-96c3-628d75520f8a@namprd08">
            <a:extLst>
              <a:ext uri="{FF2B5EF4-FFF2-40B4-BE49-F238E27FC236}">
                <a16:creationId xmlns:a16="http://schemas.microsoft.com/office/drawing/2014/main" id="{6E794E3C-2765-44EA-8B38-883ACA768C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8481" y="175292"/>
            <a:ext cx="693252" cy="37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UG golo with Ticker.jp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39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642CADC-20FE-44E3-9C16-1FD3DAC2A7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8229600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208157C-FED3-47B7-BFC4-746D4C5685E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16" name="Picture 2" descr="0fb4e411-e146-4ca8-96c3-628d75520f8a@namprd08">
            <a:extLst>
              <a:ext uri="{FF2B5EF4-FFF2-40B4-BE49-F238E27FC236}">
                <a16:creationId xmlns:a16="http://schemas.microsoft.com/office/drawing/2014/main" id="{0E3F5260-3DE2-4439-B68F-63BBA5764C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8481" y="175292"/>
            <a:ext cx="693252" cy="37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LUG golo with Ticker.jpg">
            <a:extLst>
              <a:ext uri="{FF2B5EF4-FFF2-40B4-BE49-F238E27FC236}">
                <a16:creationId xmlns:a16="http://schemas.microsoft.com/office/drawing/2014/main" id="{82F94956-905E-4B98-AA67-CBFDFDAEE0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049AAF1A-8629-4913-832B-323AC425F91C}"/>
              </a:ext>
            </a:extLst>
          </p:cNvPr>
          <p:cNvSpPr txBox="1">
            <a:spLocks/>
          </p:cNvSpPr>
          <p:nvPr userDrawn="1"/>
        </p:nvSpPr>
        <p:spPr>
          <a:xfrm>
            <a:off x="6776359" y="631425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pPr algn="r"/>
              <a:t>‹#›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6878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1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045D06A-1D36-49DB-A6B9-D97EDF8B551D}"/>
              </a:ext>
            </a:extLst>
          </p:cNvPr>
          <p:cNvSpPr txBox="1">
            <a:spLocks/>
          </p:cNvSpPr>
          <p:nvPr userDrawn="1"/>
        </p:nvSpPr>
        <p:spPr>
          <a:xfrm>
            <a:off x="6776359" y="631425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87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4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82303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045D06A-1D36-49DB-A6B9-D97EDF8B551D}"/>
              </a:ext>
            </a:extLst>
          </p:cNvPr>
          <p:cNvSpPr txBox="1">
            <a:spLocks/>
          </p:cNvSpPr>
          <p:nvPr userDrawn="1"/>
        </p:nvSpPr>
        <p:spPr>
          <a:xfrm>
            <a:off x="6776359" y="631425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01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3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045D06A-1D36-49DB-A6B9-D97EDF8B551D}"/>
              </a:ext>
            </a:extLst>
          </p:cNvPr>
          <p:cNvSpPr txBox="1">
            <a:spLocks/>
          </p:cNvSpPr>
          <p:nvPr userDrawn="1"/>
        </p:nvSpPr>
        <p:spPr>
          <a:xfrm>
            <a:off x="6776359" y="631425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AF5EEA5-BAEF-4A9F-A463-956D71CE1F7C}"/>
              </a:ext>
            </a:extLst>
          </p:cNvPr>
          <p:cNvSpPr txBox="1"/>
          <p:nvPr userDrawn="1"/>
        </p:nvSpPr>
        <p:spPr>
          <a:xfrm>
            <a:off x="3602732" y="2509839"/>
            <a:ext cx="2184704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C" dirty="0" err="1"/>
              <a:t>Delete</a:t>
            </a:r>
            <a:r>
              <a:rPr lang="es-EC" dirty="0"/>
              <a:t> </a:t>
            </a:r>
            <a:r>
              <a:rPr lang="es-EC" dirty="0" err="1"/>
              <a:t>this</a:t>
            </a:r>
            <a:r>
              <a:rPr lang="es-EC" dirty="0"/>
              <a:t> </a:t>
            </a:r>
            <a:r>
              <a:rPr lang="es-EC" dirty="0" err="1"/>
              <a:t>slide</a:t>
            </a:r>
            <a:r>
              <a:rPr lang="es-EC" dirty="0"/>
              <a:t> – </a:t>
            </a:r>
            <a:r>
              <a:rPr lang="es-EC" dirty="0" err="1"/>
              <a:t>we</a:t>
            </a:r>
            <a:r>
              <a:rPr lang="es-EC" dirty="0"/>
              <a:t> </a:t>
            </a:r>
            <a:r>
              <a:rPr lang="es-EC" dirty="0" err="1"/>
              <a:t>have</a:t>
            </a:r>
            <a:r>
              <a:rPr lang="es-EC" dirty="0"/>
              <a:t> </a:t>
            </a:r>
            <a:r>
              <a:rPr lang="es-EC" dirty="0" err="1"/>
              <a:t>enough</a:t>
            </a:r>
            <a:r>
              <a:rPr lang="es-EC" dirty="0"/>
              <a:t> </a:t>
            </a:r>
            <a:r>
              <a:rPr lang="es-EC" dirty="0" err="1"/>
              <a:t>corporate</a:t>
            </a:r>
            <a:r>
              <a:rPr lang="es-EC" dirty="0"/>
              <a:t> </a:t>
            </a:r>
            <a:r>
              <a:rPr lang="es-EC" dirty="0" err="1"/>
              <a:t>half</a:t>
            </a:r>
            <a:r>
              <a:rPr lang="es-EC" dirty="0"/>
              <a:t> </a:t>
            </a:r>
            <a:r>
              <a:rPr lang="es-EC" dirty="0" err="1"/>
              <a:t>slides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328085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2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045D06A-1D36-49DB-A6B9-D97EDF8B551D}"/>
              </a:ext>
            </a:extLst>
          </p:cNvPr>
          <p:cNvSpPr txBox="1">
            <a:spLocks/>
          </p:cNvSpPr>
          <p:nvPr userDrawn="1"/>
        </p:nvSpPr>
        <p:spPr>
          <a:xfrm>
            <a:off x="6776359" y="631425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pPr algn="r"/>
              <a:t>‹#›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463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Text 2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045D06A-1D36-49DB-A6B9-D97EDF8B551D}"/>
              </a:ext>
            </a:extLst>
          </p:cNvPr>
          <p:cNvSpPr txBox="1">
            <a:spLocks/>
          </p:cNvSpPr>
          <p:nvPr userDrawn="1"/>
        </p:nvSpPr>
        <p:spPr>
          <a:xfrm>
            <a:off x="6776359" y="631425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rgbClr val="FFFFFF"/>
                </a:solidFill>
                <a:latin typeface="+mn-lt"/>
              </a:rPr>
              <a:pPr algn="r"/>
              <a:t>‹#›</a:t>
            </a:fld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76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Text 2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045D06A-1D36-49DB-A6B9-D97EDF8B551D}"/>
              </a:ext>
            </a:extLst>
          </p:cNvPr>
          <p:cNvSpPr txBox="1">
            <a:spLocks/>
          </p:cNvSpPr>
          <p:nvPr userDrawn="1"/>
        </p:nvSpPr>
        <p:spPr>
          <a:xfrm>
            <a:off x="6776359" y="631425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rgbClr val="FFFFFF"/>
                </a:solidFill>
                <a:latin typeface="+mn-lt"/>
              </a:rPr>
              <a:pPr algn="r"/>
              <a:t>‹#›</a:t>
            </a:fld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3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481692-9C91-4735-BDB6-326926CF9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8229600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4ED36B7-F13C-4BC7-98AE-058C9D8D436C}"/>
              </a:ext>
            </a:extLst>
          </p:cNvPr>
          <p:cNvSpPr txBox="1">
            <a:spLocks/>
          </p:cNvSpPr>
          <p:nvPr userDrawn="1"/>
        </p:nvSpPr>
        <p:spPr>
          <a:xfrm>
            <a:off x="6876720" y="639178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186A8D-E600-40B4-926D-DB2CF1C5D7D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1026" name="Picture 2" descr="0fb4e411-e146-4ca8-96c3-628d75520f8a@namprd08">
            <a:extLst>
              <a:ext uri="{FF2B5EF4-FFF2-40B4-BE49-F238E27FC236}">
                <a16:creationId xmlns:a16="http://schemas.microsoft.com/office/drawing/2014/main" id="{6E794E3C-2765-44EA-8B38-883ACA768C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8481" y="175292"/>
            <a:ext cx="693252" cy="37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UG golo with Ticker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75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alf Text 2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045D06A-1D36-49DB-A6B9-D97EDF8B551D}"/>
              </a:ext>
            </a:extLst>
          </p:cNvPr>
          <p:cNvSpPr txBox="1">
            <a:spLocks/>
          </p:cNvSpPr>
          <p:nvPr userDrawn="1"/>
        </p:nvSpPr>
        <p:spPr>
          <a:xfrm>
            <a:off x="6776359" y="631425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rgbClr val="FFFFFF"/>
                </a:solidFill>
                <a:latin typeface="+mn-lt"/>
              </a:rPr>
              <a:pPr algn="r"/>
              <a:t>‹#›</a:t>
            </a:fld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99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alf Text 2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045D06A-1D36-49DB-A6B9-D97EDF8B551D}"/>
              </a:ext>
            </a:extLst>
          </p:cNvPr>
          <p:cNvSpPr txBox="1">
            <a:spLocks/>
          </p:cNvSpPr>
          <p:nvPr userDrawn="1"/>
        </p:nvSpPr>
        <p:spPr>
          <a:xfrm>
            <a:off x="6776359" y="631425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rgbClr val="FFFFFF"/>
                </a:solidFill>
                <a:latin typeface="+mn-lt"/>
              </a:rPr>
              <a:pPr algn="r"/>
              <a:t>‹#›</a:t>
            </a:fld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22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alf Text 2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8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045D06A-1D36-49DB-A6B9-D97EDF8B551D}"/>
              </a:ext>
            </a:extLst>
          </p:cNvPr>
          <p:cNvSpPr txBox="1">
            <a:spLocks/>
          </p:cNvSpPr>
          <p:nvPr userDrawn="1"/>
        </p:nvSpPr>
        <p:spPr>
          <a:xfrm>
            <a:off x="6776359" y="631425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rgbClr val="FFFFFF"/>
                </a:solidFill>
                <a:latin typeface="+mn-lt"/>
              </a:rPr>
              <a:pPr algn="r"/>
              <a:t>‹#›</a:t>
            </a:fld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C1B5BEC-1141-42B2-BC04-7283B60B8836}"/>
              </a:ext>
            </a:extLst>
          </p:cNvPr>
          <p:cNvSpPr txBox="1"/>
          <p:nvPr userDrawn="1"/>
        </p:nvSpPr>
        <p:spPr>
          <a:xfrm>
            <a:off x="6750807" y="1029179"/>
            <a:ext cx="218470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C" dirty="0"/>
              <a:t>Use </a:t>
            </a:r>
            <a:r>
              <a:rPr lang="es-EC" dirty="0" err="1"/>
              <a:t>one</a:t>
            </a:r>
            <a:r>
              <a:rPr lang="es-EC" dirty="0"/>
              <a:t> </a:t>
            </a:r>
            <a:r>
              <a:rPr lang="es-EC" dirty="0" err="1"/>
              <a:t>of</a:t>
            </a:r>
            <a:r>
              <a:rPr lang="es-EC" dirty="0"/>
              <a:t> </a:t>
            </a:r>
            <a:r>
              <a:rPr lang="es-EC" dirty="0" err="1"/>
              <a:t>two</a:t>
            </a:r>
            <a:r>
              <a:rPr lang="es-EC" dirty="0"/>
              <a:t> </a:t>
            </a:r>
            <a:r>
              <a:rPr lang="es-EC" dirty="0" err="1"/>
              <a:t>photos</a:t>
            </a:r>
            <a:r>
              <a:rPr lang="es-EC" dirty="0"/>
              <a:t> Lis </a:t>
            </a:r>
            <a:r>
              <a:rPr lang="es-EC" dirty="0" err="1"/>
              <a:t>sent</a:t>
            </a:r>
            <a:r>
              <a:rPr lang="es-EC" dirty="0"/>
              <a:t> in link</a:t>
            </a:r>
          </a:p>
        </p:txBody>
      </p:sp>
    </p:spTree>
    <p:extLst>
      <p:ext uri="{BB962C8B-B14F-4D97-AF65-F5344CB8AC3E}">
        <p14:creationId xmlns:p14="http://schemas.microsoft.com/office/powerpoint/2010/main" val="3156290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Half Text 2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7045D06A-1D36-49DB-A6B9-D97EDF8B551D}"/>
              </a:ext>
            </a:extLst>
          </p:cNvPr>
          <p:cNvSpPr txBox="1">
            <a:spLocks/>
          </p:cNvSpPr>
          <p:nvPr userDrawn="1"/>
        </p:nvSpPr>
        <p:spPr>
          <a:xfrm>
            <a:off x="6776359" y="631425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rgbClr val="FFFFFF"/>
                </a:solidFill>
                <a:latin typeface="+mn-lt"/>
              </a:rPr>
              <a:pPr algn="r"/>
              <a:t>‹#›</a:t>
            </a:fld>
            <a:endParaRPr lang="en-US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073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B7D8E60-2857-4CB1-A02C-7CAF94FE93EF}"/>
              </a:ext>
            </a:extLst>
          </p:cNvPr>
          <p:cNvGraphicFramePr>
            <a:graphicFrameLocks noGrp="1"/>
          </p:cNvGraphicFramePr>
          <p:nvPr userDrawn="1">
            <p:extLst/>
          </p:nvPr>
        </p:nvGraphicFramePr>
        <p:xfrm>
          <a:off x="130755" y="5317534"/>
          <a:ext cx="3048000" cy="14325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1031625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n>
                            <a:noFill/>
                          </a:ln>
                        </a:rPr>
                        <a:t>Contact information:</a:t>
                      </a:r>
                    </a:p>
                    <a:p>
                      <a:r>
                        <a:rPr lang="en-US" sz="1400" dirty="0">
                          <a:ln>
                            <a:noFill/>
                          </a:ln>
                        </a:rPr>
                        <a:t>Sabina Srubiski</a:t>
                      </a:r>
                    </a:p>
                    <a:p>
                      <a:r>
                        <a:rPr lang="en-US" sz="1400" dirty="0">
                          <a:ln>
                            <a:noFill/>
                          </a:ln>
                        </a:rPr>
                        <a:t>Manager, Investor Relations</a:t>
                      </a:r>
                    </a:p>
                    <a:p>
                      <a:r>
                        <a:rPr lang="en-US" sz="1400" dirty="0">
                          <a:ln>
                            <a:noFill/>
                          </a:ln>
                        </a:rPr>
                        <a:t>info@lundingold.com</a:t>
                      </a:r>
                    </a:p>
                    <a:p>
                      <a:r>
                        <a:rPr lang="en-US" sz="1400" dirty="0">
                          <a:ln>
                            <a:noFill/>
                          </a:ln>
                        </a:rPr>
                        <a:t>+1 604 689-7842</a:t>
                      </a:r>
                    </a:p>
                    <a:p>
                      <a:r>
                        <a:rPr lang="en-US" sz="1400" u="none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www.lundingold.com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0343230"/>
                  </a:ext>
                </a:extLst>
              </a:tr>
            </a:tbl>
          </a:graphicData>
        </a:graphic>
      </p:graphicFrame>
      <p:pic>
        <p:nvPicPr>
          <p:cNvPr id="3" name="Picture 2" descr="LUG transparen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791" y="243289"/>
            <a:ext cx="2606209" cy="29153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D7ED528-B68C-41AB-8769-E814E1670913}"/>
              </a:ext>
            </a:extLst>
          </p:cNvPr>
          <p:cNvSpPr txBox="1"/>
          <p:nvPr userDrawn="1"/>
        </p:nvSpPr>
        <p:spPr>
          <a:xfrm>
            <a:off x="5955639" y="2228671"/>
            <a:ext cx="218470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C" dirty="0"/>
              <a:t>Use </a:t>
            </a:r>
            <a:r>
              <a:rPr lang="es-EC" dirty="0" err="1"/>
              <a:t>photo</a:t>
            </a:r>
            <a:r>
              <a:rPr lang="es-EC" dirty="0"/>
              <a:t> in link Lis </a:t>
            </a:r>
            <a:r>
              <a:rPr lang="es-EC" dirty="0" err="1"/>
              <a:t>sent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4657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ide 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481692-9C91-4735-BDB6-326926CF9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8229600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186A8D-E600-40B4-926D-DB2CF1C5D7D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1026" name="Picture 2" descr="0fb4e411-e146-4ca8-96c3-628d75520f8a@namprd08">
            <a:extLst>
              <a:ext uri="{FF2B5EF4-FFF2-40B4-BE49-F238E27FC236}">
                <a16:creationId xmlns:a16="http://schemas.microsoft.com/office/drawing/2014/main" id="{6E794E3C-2765-44EA-8B38-883ACA768C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8481" y="175292"/>
            <a:ext cx="693252" cy="37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UG golo with Ticker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AB1F7D3-5CA4-4BA8-88C9-7C448FFF21CE}"/>
              </a:ext>
            </a:extLst>
          </p:cNvPr>
          <p:cNvSpPr txBox="1">
            <a:spLocks/>
          </p:cNvSpPr>
          <p:nvPr userDrawn="1"/>
        </p:nvSpPr>
        <p:spPr>
          <a:xfrm>
            <a:off x="6876720" y="639178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591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8B6569D-E622-4555-B750-A03D4B635B26}"/>
              </a:ext>
            </a:extLst>
          </p:cNvPr>
          <p:cNvSpPr txBox="1">
            <a:spLocks/>
          </p:cNvSpPr>
          <p:nvPr userDrawn="1"/>
        </p:nvSpPr>
        <p:spPr>
          <a:xfrm>
            <a:off x="6876720" y="639178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4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4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82303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99030392-0EEB-4DFD-BE50-7045944F6A38}"/>
              </a:ext>
            </a:extLst>
          </p:cNvPr>
          <p:cNvSpPr txBox="1">
            <a:spLocks/>
          </p:cNvSpPr>
          <p:nvPr userDrawn="1"/>
        </p:nvSpPr>
        <p:spPr>
          <a:xfrm>
            <a:off x="6876720" y="639178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2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FD978C-30B8-4F14-9B9A-47901BB202F7}"/>
              </a:ext>
            </a:extLst>
          </p:cNvPr>
          <p:cNvSpPr txBox="1">
            <a:spLocks/>
          </p:cNvSpPr>
          <p:nvPr userDrawn="1"/>
        </p:nvSpPr>
        <p:spPr>
          <a:xfrm>
            <a:off x="6876720" y="639178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5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Tex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85C24103-C0E8-4558-9EBB-71FD3D7DB196}"/>
              </a:ext>
            </a:extLst>
          </p:cNvPr>
          <p:cNvSpPr txBox="1">
            <a:spLocks/>
          </p:cNvSpPr>
          <p:nvPr userDrawn="1"/>
        </p:nvSpPr>
        <p:spPr>
          <a:xfrm>
            <a:off x="6876720" y="639178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56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lf Tex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DEBE3E-2B62-4AF0-92FC-B017F9808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16301"/>
            <a:ext cx="5040086" cy="4993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>
                <a:solidFill>
                  <a:srgbClr val="1A578E"/>
                </a:solidFill>
                <a:latin typeface="Arial"/>
                <a:cs typeface="Arial"/>
              </a:defRPr>
            </a:lvl1pPr>
          </a:lstStyle>
          <a:p>
            <a:r>
              <a:rPr lang="es-ES_tradnl" dirty="0" err="1"/>
              <a:t>Title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DD5AEC-B161-4934-B9EB-520CAF959F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7200" y="893189"/>
            <a:ext cx="5040086" cy="4525963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400" baseline="0">
                <a:latin typeface="Calibri"/>
                <a:cs typeface="Calibri"/>
              </a:defRPr>
            </a:lvl1pPr>
            <a:lvl2pPr marL="742950" indent="-28575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>
                <a:latin typeface="Calibri"/>
                <a:cs typeface="Calibri"/>
              </a:defRPr>
            </a:lvl2pPr>
            <a:lvl3pPr marL="1143000" indent="-228600">
              <a:spcBef>
                <a:spcPts val="0"/>
              </a:spcBef>
              <a:buClr>
                <a:srgbClr val="E9AB32"/>
              </a:buClr>
              <a:buFont typeface="Arial"/>
              <a:buChar char="•"/>
              <a:defRPr sz="2000" baseline="0">
                <a:latin typeface="Calibri"/>
                <a:cs typeface="Calibri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s-ES_tradnl" dirty="0"/>
              <a:t>Do </a:t>
            </a:r>
            <a:r>
              <a:rPr lang="es-ES_tradnl" dirty="0" err="1"/>
              <a:t>not</a:t>
            </a:r>
            <a:r>
              <a:rPr lang="es-ES_tradnl" dirty="0"/>
              <a:t> </a:t>
            </a:r>
            <a:r>
              <a:rPr lang="es-ES_tradnl" dirty="0" err="1"/>
              <a:t>cover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images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.</a:t>
            </a:r>
          </a:p>
          <a:p>
            <a:pPr lvl="1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  <a:p>
            <a:pPr lvl="2"/>
            <a:r>
              <a:rPr lang="es-ES_tradnl" dirty="0"/>
              <a:t>Text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endParaRPr lang="es-ES_tradnl" dirty="0"/>
          </a:p>
        </p:txBody>
      </p:sp>
      <p:pic>
        <p:nvPicPr>
          <p:cNvPr id="5" name="Picture 4" descr="LUG golo with Ticker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520" y="6330887"/>
            <a:ext cx="1533144" cy="316992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81D8FCF-8F18-4F7D-BB0A-517D15AB1D7F}"/>
              </a:ext>
            </a:extLst>
          </p:cNvPr>
          <p:cNvSpPr txBox="1">
            <a:spLocks/>
          </p:cNvSpPr>
          <p:nvPr userDrawn="1"/>
        </p:nvSpPr>
        <p:spPr>
          <a:xfrm>
            <a:off x="6876720" y="6391782"/>
            <a:ext cx="2133600" cy="29092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000" b="1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C7904B4-9E08-D343-907E-4386A1EC3AE2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56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28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13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FB9C6456-0DEE-44BC-B4A5-483B3615ABE0}"/>
              </a:ext>
            </a:extLst>
          </p:cNvPr>
          <p:cNvSpPr/>
          <p:nvPr/>
        </p:nvSpPr>
        <p:spPr>
          <a:xfrm>
            <a:off x="-40944" y="3979672"/>
            <a:ext cx="9184944" cy="1917304"/>
          </a:xfrm>
          <a:prstGeom prst="rect">
            <a:avLst/>
          </a:prstGeom>
          <a:solidFill>
            <a:srgbClr val="BB9900">
              <a:alpha val="68000"/>
            </a:srgb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B70C8F-2E30-4541-9BD2-3755170530A9}"/>
              </a:ext>
            </a:extLst>
          </p:cNvPr>
          <p:cNvSpPr txBox="1">
            <a:spLocks/>
          </p:cNvSpPr>
          <p:nvPr/>
        </p:nvSpPr>
        <p:spPr>
          <a:xfrm>
            <a:off x="5542209" y="1310876"/>
            <a:ext cx="3455159" cy="15733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1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s-EC" dirty="0">
                <a:solidFill>
                  <a:srgbClr val="BB9900"/>
                </a:solidFill>
                <a:latin typeface="Calibri"/>
              </a:rPr>
              <a:t>FRUTA DEL NORTE</a:t>
            </a:r>
          </a:p>
          <a:p>
            <a:r>
              <a:rPr lang="es-EC" dirty="0" err="1">
                <a:solidFill>
                  <a:srgbClr val="3E6AA0"/>
                </a:solidFill>
                <a:latin typeface="Calibri"/>
              </a:rPr>
              <a:t>Southeast</a:t>
            </a:r>
            <a:r>
              <a:rPr lang="es-EC" dirty="0">
                <a:solidFill>
                  <a:srgbClr val="3E6AA0"/>
                </a:solidFill>
                <a:latin typeface="Calibri"/>
              </a:rPr>
              <a:t> Ecuador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1C05B7-3BAD-4CAB-A3FF-7CEBEC23E768}"/>
              </a:ext>
            </a:extLst>
          </p:cNvPr>
          <p:cNvSpPr txBox="1">
            <a:spLocks/>
          </p:cNvSpPr>
          <p:nvPr/>
        </p:nvSpPr>
        <p:spPr>
          <a:xfrm>
            <a:off x="3627151" y="4338917"/>
            <a:ext cx="5325780" cy="12877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Clr>
                <a:srgbClr val="C89410"/>
              </a:buClr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buClr>
                <a:srgbClr val="C8941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ts val="0"/>
              </a:spcBef>
              <a:buClr>
                <a:srgbClr val="C89410"/>
              </a:buClr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941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nearest city to the Fruta del Norte Project area is Loja, the fourth-largest city in Ecuador.</a:t>
            </a:r>
            <a:endParaRPr kumimoji="0" lang="es-ES_tradnl" sz="2400" b="1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9410"/>
              </a:buClr>
              <a:buSzTx/>
              <a:buFont typeface="Arial"/>
              <a:buChar char="•"/>
              <a:tabLst/>
              <a:defRPr/>
            </a:pPr>
            <a:endParaRPr kumimoji="0" lang="es-ES_tradnl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89410"/>
              </a:buClr>
              <a:buSzTx/>
              <a:buFont typeface="Arial"/>
              <a:buChar char="•"/>
              <a:tabLst/>
              <a:defRPr/>
            </a:pPr>
            <a:endParaRPr kumimoji="0" lang="es-ES_tradnl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878651B2-78A3-4448-8C78-39773FE7E7F3}"/>
              </a:ext>
            </a:extLst>
          </p:cNvPr>
          <p:cNvGrpSpPr/>
          <p:nvPr/>
        </p:nvGrpSpPr>
        <p:grpSpPr>
          <a:xfrm>
            <a:off x="-68240" y="152962"/>
            <a:ext cx="5463818" cy="5744014"/>
            <a:chOff x="1939159" y="977462"/>
            <a:chExt cx="5463818" cy="5744014"/>
          </a:xfrm>
        </p:grpSpPr>
        <p:pic>
          <p:nvPicPr>
            <p:cNvPr id="12" name="Imagen 11" descr="Untitled-5-01-01.png">
              <a:extLst>
                <a:ext uri="{FF2B5EF4-FFF2-40B4-BE49-F238E27FC236}">
                  <a16:creationId xmlns:a16="http://schemas.microsoft.com/office/drawing/2014/main" id="{40AA6CF3-73B6-4105-8AE0-6994285B2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9159" y="977462"/>
              <a:ext cx="5463818" cy="57440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5-Point Star 1">
              <a:extLst>
                <a:ext uri="{FF2B5EF4-FFF2-40B4-BE49-F238E27FC236}">
                  <a16:creationId xmlns:a16="http://schemas.microsoft.com/office/drawing/2014/main" id="{AD9474B8-C0CF-40A5-93E1-510F52FF6C56}"/>
                </a:ext>
              </a:extLst>
            </p:cNvPr>
            <p:cNvSpPr/>
            <p:nvPr/>
          </p:nvSpPr>
          <p:spPr>
            <a:xfrm>
              <a:off x="4352934" y="5337176"/>
              <a:ext cx="298279" cy="298279"/>
            </a:xfrm>
            <a:prstGeom prst="star5">
              <a:avLst/>
            </a:prstGeom>
            <a:solidFill>
              <a:srgbClr val="1F497D"/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C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470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grass, ground&#10;&#10;Description generated with very high confidence">
            <a:extLst>
              <a:ext uri="{FF2B5EF4-FFF2-40B4-BE49-F238E27FC236}">
                <a16:creationId xmlns:a16="http://schemas.microsoft.com/office/drawing/2014/main" id="{05FBCBF0-F3F6-4AE6-B747-20C9BDC369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6" b="-1"/>
          <a:stretch/>
        </p:blipFill>
        <p:spPr>
          <a:xfrm>
            <a:off x="20" y="1"/>
            <a:ext cx="9143979" cy="6132262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C378A39E-7C31-46DC-BF58-1048E7CF39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751" b="26582"/>
          <a:stretch>
            <a:fillRect/>
          </a:stretch>
        </p:blipFill>
        <p:spPr>
          <a:xfrm>
            <a:off x="0" y="5029200"/>
            <a:ext cx="9144000" cy="1828800"/>
          </a:xfrm>
          <a:custGeom>
            <a:avLst/>
            <a:gdLst>
              <a:gd name="connsiteX0" fmla="*/ 0 w 12192000"/>
              <a:gd name="connsiteY0" fmla="*/ 0 h 1828800"/>
              <a:gd name="connsiteX1" fmla="*/ 12192000 w 12192000"/>
              <a:gd name="connsiteY1" fmla="*/ 0 h 1828800"/>
              <a:gd name="connsiteX2" fmla="*/ 12192000 w 12192000"/>
              <a:gd name="connsiteY2" fmla="*/ 1828800 h 1828800"/>
              <a:gd name="connsiteX3" fmla="*/ 0 w 121920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28800">
                <a:moveTo>
                  <a:pt x="0" y="0"/>
                </a:moveTo>
                <a:lnTo>
                  <a:pt x="12192000" y="0"/>
                </a:lnTo>
                <a:lnTo>
                  <a:pt x="12192000" y="1828800"/>
                </a:lnTo>
                <a:lnTo>
                  <a:pt x="0" y="18288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C6DB8D-B3C6-4ECC-B0C9-FF01295130C1}"/>
              </a:ext>
            </a:extLst>
          </p:cNvPr>
          <p:cNvSpPr txBox="1"/>
          <p:nvPr/>
        </p:nvSpPr>
        <p:spPr>
          <a:xfrm>
            <a:off x="46661" y="6265337"/>
            <a:ext cx="4238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57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of the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A57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K’isa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57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A57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Kuri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578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twin declines</a:t>
            </a:r>
          </a:p>
        </p:txBody>
      </p:sp>
    </p:spTree>
    <p:extLst>
      <p:ext uri="{BB962C8B-B14F-4D97-AF65-F5344CB8AC3E}">
        <p14:creationId xmlns:p14="http://schemas.microsoft.com/office/powerpoint/2010/main" val="1389713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ld stone building&#10;&#10;Description generated with high confidence">
            <a:extLst>
              <a:ext uri="{FF2B5EF4-FFF2-40B4-BE49-F238E27FC236}">
                <a16:creationId xmlns:a16="http://schemas.microsoft.com/office/drawing/2014/main" id="{B0596EA6-B610-4DCE-B67A-5B09C13269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582"/>
          <a:stretch/>
        </p:blipFill>
        <p:spPr>
          <a:xfrm>
            <a:off x="20" y="1"/>
            <a:ext cx="9143979" cy="6132262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C378A39E-7C31-46DC-BF58-1048E7CF39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751" b="26582"/>
          <a:stretch>
            <a:fillRect/>
          </a:stretch>
        </p:blipFill>
        <p:spPr>
          <a:xfrm>
            <a:off x="0" y="5029200"/>
            <a:ext cx="9144000" cy="1828800"/>
          </a:xfrm>
          <a:custGeom>
            <a:avLst/>
            <a:gdLst>
              <a:gd name="connsiteX0" fmla="*/ 0 w 12192000"/>
              <a:gd name="connsiteY0" fmla="*/ 0 h 1828800"/>
              <a:gd name="connsiteX1" fmla="*/ 12192000 w 12192000"/>
              <a:gd name="connsiteY1" fmla="*/ 0 h 1828800"/>
              <a:gd name="connsiteX2" fmla="*/ 12192000 w 12192000"/>
              <a:gd name="connsiteY2" fmla="*/ 1828800 h 1828800"/>
              <a:gd name="connsiteX3" fmla="*/ 0 w 121920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28800">
                <a:moveTo>
                  <a:pt x="0" y="0"/>
                </a:moveTo>
                <a:lnTo>
                  <a:pt x="12192000" y="0"/>
                </a:lnTo>
                <a:lnTo>
                  <a:pt x="12192000" y="1828800"/>
                </a:lnTo>
                <a:lnTo>
                  <a:pt x="0" y="18288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87309E-09B9-48DC-A517-33B920D097C7}"/>
              </a:ext>
            </a:extLst>
          </p:cNvPr>
          <p:cNvSpPr txBox="1"/>
          <p:nvPr/>
        </p:nvSpPr>
        <p:spPr>
          <a:xfrm>
            <a:off x="161925" y="6223252"/>
            <a:ext cx="9486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578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Into hard rock in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A578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578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A578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K’isa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578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underground mine development is now proceeding at a quicker pace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A578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596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hillside next to a body of water&#10;&#10;Description generated with high confidence">
            <a:extLst>
              <a:ext uri="{FF2B5EF4-FFF2-40B4-BE49-F238E27FC236}">
                <a16:creationId xmlns:a16="http://schemas.microsoft.com/office/drawing/2014/main" id="{6EBF91B7-A466-45BD-9393-320C602C18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23" b="-2"/>
          <a:stretch/>
        </p:blipFill>
        <p:spPr>
          <a:xfrm>
            <a:off x="20" y="1"/>
            <a:ext cx="9143979" cy="6132262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C378A39E-7C31-46DC-BF58-1048E7CF39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751" b="26582"/>
          <a:stretch>
            <a:fillRect/>
          </a:stretch>
        </p:blipFill>
        <p:spPr>
          <a:xfrm>
            <a:off x="0" y="5029200"/>
            <a:ext cx="9144000" cy="1828800"/>
          </a:xfrm>
          <a:custGeom>
            <a:avLst/>
            <a:gdLst>
              <a:gd name="connsiteX0" fmla="*/ 0 w 12192000"/>
              <a:gd name="connsiteY0" fmla="*/ 0 h 1828800"/>
              <a:gd name="connsiteX1" fmla="*/ 12192000 w 12192000"/>
              <a:gd name="connsiteY1" fmla="*/ 0 h 1828800"/>
              <a:gd name="connsiteX2" fmla="*/ 12192000 w 12192000"/>
              <a:gd name="connsiteY2" fmla="*/ 1828800 h 1828800"/>
              <a:gd name="connsiteX3" fmla="*/ 0 w 12192000"/>
              <a:gd name="connsiteY3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828800">
                <a:moveTo>
                  <a:pt x="0" y="0"/>
                </a:moveTo>
                <a:lnTo>
                  <a:pt x="12192000" y="0"/>
                </a:lnTo>
                <a:lnTo>
                  <a:pt x="12192000" y="1828800"/>
                </a:lnTo>
                <a:lnTo>
                  <a:pt x="0" y="1828800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FD21B0-CCEE-4F17-B42A-A8E9FAA4F7C5}"/>
              </a:ext>
            </a:extLst>
          </p:cNvPr>
          <p:cNvSpPr/>
          <p:nvPr/>
        </p:nvSpPr>
        <p:spPr>
          <a:xfrm>
            <a:off x="0" y="6285917"/>
            <a:ext cx="56937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578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A578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Peñas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A578E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camp and construction camp in the background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A578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255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9687</TotalTime>
  <Words>56</Words>
  <Application>Microsoft Macintosh PowerPoint</Application>
  <PresentationFormat>On-screen Show (4:3)</PresentationFormat>
  <Paragraphs>7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Sabina Srubiski</dc:creator>
  <cp:lastModifiedBy>Nathan Monash</cp:lastModifiedBy>
  <cp:revision>60</cp:revision>
  <dcterms:created xsi:type="dcterms:W3CDTF">2018-02-15T20:22:02Z</dcterms:created>
  <dcterms:modified xsi:type="dcterms:W3CDTF">2018-03-02T16:30:45Z</dcterms:modified>
</cp:coreProperties>
</file>