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763" r:id="rId3"/>
  </p:sldMasterIdLst>
  <p:notesMasterIdLst>
    <p:notesMasterId r:id="rId36"/>
  </p:notesMasterIdLst>
  <p:handoutMasterIdLst>
    <p:handoutMasterId r:id="rId37"/>
  </p:handoutMasterIdLst>
  <p:sldIdLst>
    <p:sldId id="535" r:id="rId4"/>
    <p:sldId id="553" r:id="rId5"/>
    <p:sldId id="550" r:id="rId6"/>
    <p:sldId id="552" r:id="rId7"/>
    <p:sldId id="533" r:id="rId8"/>
    <p:sldId id="536" r:id="rId9"/>
    <p:sldId id="538" r:id="rId10"/>
    <p:sldId id="541" r:id="rId11"/>
    <p:sldId id="540" r:id="rId12"/>
    <p:sldId id="557" r:id="rId13"/>
    <p:sldId id="542" r:id="rId14"/>
    <p:sldId id="544" r:id="rId15"/>
    <p:sldId id="545" r:id="rId16"/>
    <p:sldId id="546" r:id="rId17"/>
    <p:sldId id="547" r:id="rId18"/>
    <p:sldId id="548" r:id="rId19"/>
    <p:sldId id="530" r:id="rId20"/>
    <p:sldId id="554" r:id="rId21"/>
    <p:sldId id="549" r:id="rId22"/>
    <p:sldId id="551" r:id="rId23"/>
    <p:sldId id="555" r:id="rId24"/>
    <p:sldId id="559" r:id="rId25"/>
    <p:sldId id="560" r:id="rId26"/>
    <p:sldId id="556" r:id="rId27"/>
    <p:sldId id="558" r:id="rId28"/>
    <p:sldId id="562" r:id="rId29"/>
    <p:sldId id="563" r:id="rId30"/>
    <p:sldId id="564" r:id="rId31"/>
    <p:sldId id="565" r:id="rId32"/>
    <p:sldId id="566" r:id="rId33"/>
    <p:sldId id="567" r:id="rId34"/>
    <p:sldId id="568" r:id="rId3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örre - multipurpose template" id="{2D78C04B-A168-479C-9541-E3B6372F0BA9}">
          <p14:sldIdLst>
            <p14:sldId id="535"/>
            <p14:sldId id="553"/>
            <p14:sldId id="550"/>
            <p14:sldId id="552"/>
            <p14:sldId id="533"/>
            <p14:sldId id="536"/>
            <p14:sldId id="538"/>
            <p14:sldId id="541"/>
            <p14:sldId id="540"/>
            <p14:sldId id="557"/>
            <p14:sldId id="542"/>
            <p14:sldId id="544"/>
            <p14:sldId id="545"/>
            <p14:sldId id="546"/>
            <p14:sldId id="547"/>
            <p14:sldId id="548"/>
            <p14:sldId id="530"/>
            <p14:sldId id="554"/>
            <p14:sldId id="549"/>
            <p14:sldId id="551"/>
            <p14:sldId id="555"/>
            <p14:sldId id="559"/>
            <p14:sldId id="560"/>
            <p14:sldId id="556"/>
            <p14:sldId id="558"/>
          </p14:sldIdLst>
        </p14:section>
        <p14:section name="Showeet" id="{B016801F-B1C1-4CFC-BB13-EBCF68D5DA84}">
          <p14:sldIdLst>
            <p14:sldId id="562"/>
            <p14:sldId id="563"/>
            <p14:sldId id="564"/>
            <p14:sldId id="565"/>
            <p14:sldId id="566"/>
            <p14:sldId id="567"/>
            <p14:sldId id="568"/>
          </p14:sldIdLst>
        </p14:section>
      </p14:sectionLst>
    </p:ex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00CC"/>
    <a:srgbClr val="003399"/>
    <a:srgbClr val="0000FF"/>
    <a:srgbClr val="339933"/>
    <a:srgbClr val="339966"/>
    <a:srgbClr val="0033CC"/>
    <a:srgbClr val="E4E6E5"/>
    <a:srgbClr val="DC4A3D"/>
    <a:srgbClr val="00AC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14" autoAdjust="0"/>
    <p:restoredTop sz="91754" autoAdjust="0"/>
  </p:normalViewPr>
  <p:slideViewPr>
    <p:cSldViewPr snapToGrid="0">
      <p:cViewPr varScale="1">
        <p:scale>
          <a:sx n="106" d="100"/>
          <a:sy n="106" d="100"/>
        </p:scale>
        <p:origin x="1038" y="96"/>
      </p:cViewPr>
      <p:guideLst>
        <p:guide orient="horz" pos="2137"/>
        <p:guide pos="3817"/>
      </p:guideLst>
    </p:cSldViewPr>
  </p:slideViewPr>
  <p:notesTextViewPr>
    <p:cViewPr>
      <p:scale>
        <a:sx n="1" d="1"/>
        <a:sy n="1" d="1"/>
      </p:scale>
      <p:origin x="0" y="0"/>
    </p:cViewPr>
  </p:notesTextViewPr>
  <p:sorterViewPr>
    <p:cViewPr>
      <p:scale>
        <a:sx n="100" d="100"/>
        <a:sy n="100" d="100"/>
      </p:scale>
      <p:origin x="0" y="-648"/>
    </p:cViewPr>
  </p:sorterViewPr>
  <p:notesViewPr>
    <p:cSldViewPr snapToGrid="0">
      <p:cViewPr varScale="1">
        <p:scale>
          <a:sx n="86" d="100"/>
          <a:sy n="86" d="100"/>
        </p:scale>
        <p:origin x="378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5FD4A49-3CDE-408A-892D-AEE0E002BB22}" type="datetimeFigureOut">
              <a:rPr lang="en-US" smtClean="0"/>
              <a:t>2/19/2019</a:t>
            </a:fld>
            <a:endParaRPr lang="en-US"/>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784AF13-6931-4C1B-8846-6C389DA81412}" type="slidenum">
              <a:rPr lang="en-US" smtClean="0"/>
              <a:t>‹nr.›</a:t>
            </a:fld>
            <a:endParaRPr lang="en-US"/>
          </a:p>
        </p:txBody>
      </p:sp>
    </p:spTree>
    <p:extLst>
      <p:ext uri="{BB962C8B-B14F-4D97-AF65-F5344CB8AC3E}">
        <p14:creationId xmlns:p14="http://schemas.microsoft.com/office/powerpoint/2010/main" val="4153490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C5FC15C-71A1-4B5E-B800-13FCAA9104CF}" type="datetimeFigureOut">
              <a:rPr lang="en-US" smtClean="0"/>
              <a:t>2/19/2019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492863F-2181-40AA-9D10-26C0A01C7A52}" type="slidenum">
              <a:rPr lang="en-US" smtClean="0"/>
              <a:t>‹nr.›</a:t>
            </a:fld>
            <a:endParaRPr lang="en-US"/>
          </a:p>
        </p:txBody>
      </p:sp>
    </p:spTree>
    <p:extLst>
      <p:ext uri="{BB962C8B-B14F-4D97-AF65-F5344CB8AC3E}">
        <p14:creationId xmlns:p14="http://schemas.microsoft.com/office/powerpoint/2010/main" val="1907578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1492863F-2181-40AA-9D10-26C0A01C7A52}" type="slidenum">
              <a:rPr lang="en-US" smtClean="0"/>
              <a:t>5</a:t>
            </a:fld>
            <a:endParaRPr lang="en-US"/>
          </a:p>
        </p:txBody>
      </p:sp>
    </p:spTree>
    <p:extLst>
      <p:ext uri="{BB962C8B-B14F-4D97-AF65-F5344CB8AC3E}">
        <p14:creationId xmlns:p14="http://schemas.microsoft.com/office/powerpoint/2010/main" val="3038683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28</a:t>
            </a:fld>
            <a:endParaRPr lang="en-US"/>
          </a:p>
        </p:txBody>
      </p:sp>
    </p:spTree>
    <p:extLst>
      <p:ext uri="{BB962C8B-B14F-4D97-AF65-F5344CB8AC3E}">
        <p14:creationId xmlns:p14="http://schemas.microsoft.com/office/powerpoint/2010/main" val="4259200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29</a:t>
            </a:fld>
            <a:endParaRPr lang="en-US"/>
          </a:p>
        </p:txBody>
      </p:sp>
    </p:spTree>
    <p:extLst>
      <p:ext uri="{BB962C8B-B14F-4D97-AF65-F5344CB8AC3E}">
        <p14:creationId xmlns:p14="http://schemas.microsoft.com/office/powerpoint/2010/main" val="1630885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30</a:t>
            </a:fld>
            <a:endParaRPr lang="en-US"/>
          </a:p>
        </p:txBody>
      </p:sp>
    </p:spTree>
    <p:extLst>
      <p:ext uri="{BB962C8B-B14F-4D97-AF65-F5344CB8AC3E}">
        <p14:creationId xmlns:p14="http://schemas.microsoft.com/office/powerpoint/2010/main" val="2724950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31</a:t>
            </a:fld>
            <a:endParaRPr lang="en-US"/>
          </a:p>
        </p:txBody>
      </p:sp>
    </p:spTree>
    <p:extLst>
      <p:ext uri="{BB962C8B-B14F-4D97-AF65-F5344CB8AC3E}">
        <p14:creationId xmlns:p14="http://schemas.microsoft.com/office/powerpoint/2010/main" val="4021675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1492863F-2181-40AA-9D10-26C0A01C7A52}" type="slidenum">
              <a:rPr lang="en-US" smtClean="0"/>
              <a:t>17</a:t>
            </a:fld>
            <a:endParaRPr lang="en-US"/>
          </a:p>
        </p:txBody>
      </p:sp>
    </p:spTree>
    <p:extLst>
      <p:ext uri="{BB962C8B-B14F-4D97-AF65-F5344CB8AC3E}">
        <p14:creationId xmlns:p14="http://schemas.microsoft.com/office/powerpoint/2010/main" val="298541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21</a:t>
            </a:fld>
            <a:endParaRPr lang="en-US"/>
          </a:p>
        </p:txBody>
      </p:sp>
    </p:spTree>
    <p:extLst>
      <p:ext uri="{BB962C8B-B14F-4D97-AF65-F5344CB8AC3E}">
        <p14:creationId xmlns:p14="http://schemas.microsoft.com/office/powerpoint/2010/main" val="314982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22</a:t>
            </a:fld>
            <a:endParaRPr lang="en-US"/>
          </a:p>
        </p:txBody>
      </p:sp>
    </p:spTree>
    <p:extLst>
      <p:ext uri="{BB962C8B-B14F-4D97-AF65-F5344CB8AC3E}">
        <p14:creationId xmlns:p14="http://schemas.microsoft.com/office/powerpoint/2010/main" val="3648470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23</a:t>
            </a:fld>
            <a:endParaRPr lang="en-US"/>
          </a:p>
        </p:txBody>
      </p:sp>
    </p:spTree>
    <p:extLst>
      <p:ext uri="{BB962C8B-B14F-4D97-AF65-F5344CB8AC3E}">
        <p14:creationId xmlns:p14="http://schemas.microsoft.com/office/powerpoint/2010/main" val="138407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24</a:t>
            </a:fld>
            <a:endParaRPr lang="en-US"/>
          </a:p>
        </p:txBody>
      </p:sp>
    </p:spTree>
    <p:extLst>
      <p:ext uri="{BB962C8B-B14F-4D97-AF65-F5344CB8AC3E}">
        <p14:creationId xmlns:p14="http://schemas.microsoft.com/office/powerpoint/2010/main" val="384610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25</a:t>
            </a:fld>
            <a:endParaRPr lang="en-US"/>
          </a:p>
        </p:txBody>
      </p:sp>
    </p:spTree>
    <p:extLst>
      <p:ext uri="{BB962C8B-B14F-4D97-AF65-F5344CB8AC3E}">
        <p14:creationId xmlns:p14="http://schemas.microsoft.com/office/powerpoint/2010/main" val="1832236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26</a:t>
            </a:fld>
            <a:endParaRPr lang="en-US"/>
          </a:p>
        </p:txBody>
      </p:sp>
    </p:spTree>
    <p:extLst>
      <p:ext uri="{BB962C8B-B14F-4D97-AF65-F5344CB8AC3E}">
        <p14:creationId xmlns:p14="http://schemas.microsoft.com/office/powerpoint/2010/main" val="250944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mtClean="0">
                <a:solidFill>
                  <a:prstClr val="black"/>
                </a:solidFill>
              </a:rPr>
              <a:t>© Copyright Showeet.com – Free PowerPoint Templates</a:t>
            </a:r>
            <a:endParaRPr lang="en-US" sz="1200" dirty="0" smtClean="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27</a:t>
            </a:fld>
            <a:endParaRPr lang="en-US"/>
          </a:p>
        </p:txBody>
      </p:sp>
    </p:spTree>
    <p:extLst>
      <p:ext uri="{BB962C8B-B14F-4D97-AF65-F5344CB8AC3E}">
        <p14:creationId xmlns:p14="http://schemas.microsoft.com/office/powerpoint/2010/main" val="2156921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howeet.com/" TargetMode="External"/><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‹nr.›</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9741819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7621798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56275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smtClean="0"/>
              <a:t></a:t>
            </a:r>
            <a:endParaRPr lang="en-US"/>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smtClean="0"/>
              <a:t>Title Here</a:t>
            </a:r>
            <a:endParaRPr lang="en-US"/>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smtClean="0"/>
              <a:t></a:t>
            </a:r>
            <a:endParaRPr lang="en-US"/>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smtClean="0"/>
              <a:t>Short introduction text here</a:t>
            </a:r>
            <a:endParaRPr lang="en-US"/>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33990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smtClean="0"/>
              <a:t>Project Name Here</a:t>
            </a:r>
            <a:endParaRPr lang="en-US"/>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smtClean="0"/>
              <a:t>Client Name Here</a:t>
            </a:r>
            <a:endParaRPr lang="en-US"/>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smtClean="0"/>
              <a:t>Client Name Here</a:t>
            </a:r>
            <a:endParaRPr lang="en-US"/>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11994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Project Name Here</a:t>
            </a:r>
            <a:endParaRPr lang="en-US"/>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Client Name Here</a:t>
            </a:r>
            <a:endParaRPr lang="en-US"/>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26648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757927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860285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694082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28825991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smtClean="0"/>
              <a:t>Click to edit Master title style</a:t>
            </a:r>
            <a:endParaRPr lang="en-US"/>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smtClean="0"/>
              <a:t>Short description text here</a:t>
            </a:r>
            <a:endParaRPr lang="en-US"/>
          </a:p>
        </p:txBody>
      </p:sp>
    </p:spTree>
    <p:extLst>
      <p:ext uri="{BB962C8B-B14F-4D97-AF65-F5344CB8AC3E}">
        <p14:creationId xmlns:p14="http://schemas.microsoft.com/office/powerpoint/2010/main" val="20877347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134047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Project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Client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269760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419551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46404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91715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855746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533953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smtClean="0"/>
              <a:t>Skills:</a:t>
            </a:r>
            <a:endParaRPr lang="en-US" sz="2600"/>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smtClean="0"/>
              <a:t>Skills:</a:t>
            </a:r>
            <a:endParaRPr lang="en-US" sz="2600"/>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smtClean="0"/>
              <a:t>Name Here</a:t>
            </a:r>
            <a:endParaRPr lang="en-US"/>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smtClean="0"/>
              <a:t>Job Title Here</a:t>
            </a:r>
            <a:endParaRPr lang="en-US"/>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smtClean="0"/>
              <a:t>Email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84849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smtClean="0"/>
              <a:t>Name Here</a:t>
            </a:r>
            <a:endParaRPr lang="en-US"/>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smtClean="0"/>
              <a:t>Job Title Here</a:t>
            </a:r>
            <a:endParaRPr lang="en-US"/>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smtClean="0"/>
              <a:t>Name Here</a:t>
            </a:r>
            <a:endParaRPr lang="en-US"/>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smtClean="0"/>
              <a:t>Job Title Here</a:t>
            </a:r>
            <a:endParaRPr lang="en-US"/>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01144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smtClean="0"/>
              <a:t>Job Title Here</a:t>
            </a:r>
            <a:endParaRPr lang="en-US"/>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4842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81971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81569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smtClean="0"/>
              <a:t>Job Title Here</a:t>
            </a:r>
            <a:endParaRPr lang="en-US"/>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smtClean="0"/>
              <a:t>Job Title Here</a:t>
            </a:r>
            <a:endParaRPr lang="en-US"/>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smtClean="0"/>
              <a:t>Name Here</a:t>
            </a:r>
            <a:endParaRPr lang="en-US"/>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smtClean="0"/>
              <a:t>Name Here</a:t>
            </a:r>
            <a:endParaRPr lang="en-US"/>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316270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r>
              <a:rPr lang="en-US" smtClean="0"/>
              <a:t>your date here</a:t>
            </a:r>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smtClean="0"/>
              <a:t>större - a multipurpose PowerPoint template</a:t>
            </a:r>
            <a:endParaRPr lang="en-US"/>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‹nr.›</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smtClean="0"/>
              <a:t>Lorem ipsum dolor sit amet, commodo lacinia dignissim vel sed, ut vestibulum augue phasellus eros. Parturient eros at in diam non eleifend, ac vitae non non vestibulum justo. Venenatis porta mit.</a:t>
            </a:r>
            <a:endParaRPr lang="en-US"/>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smtClean="0">
                <a:solidFill>
                  <a:srgbClr val="8C9CA6"/>
                </a:solidFill>
              </a:rPr>
              <a:t>“</a:t>
            </a:r>
            <a:endParaRPr lang="en-US" sz="11500" b="1">
              <a:solidFill>
                <a:srgbClr val="8C9CA6"/>
              </a:solidFill>
            </a:endParaRP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smtClean="0"/>
              <a:t>Name Here</a:t>
            </a:r>
            <a:endParaRPr lang="en-US"/>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smtClean="0"/>
              <a:t>Job Title Here</a:t>
            </a:r>
            <a:endParaRPr lang="en-US"/>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smtClean="0">
                <a:solidFill>
                  <a:schemeClr val="bg1"/>
                </a:solidFill>
              </a:rPr>
              <a:t>”</a:t>
            </a:r>
            <a:endParaRPr lang="en-US" sz="11500" b="1">
              <a:solidFill>
                <a:schemeClr val="bg1"/>
              </a:solidFill>
            </a:endParaRP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0834794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802815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‹nr.›</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smtClean="0"/>
              <a:t>Title description</a:t>
            </a:r>
            <a:endParaRPr lang="en-US"/>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11660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145378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615695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8128199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274800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48117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87666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78850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3640552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07859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smtClean="0"/>
              <a:t></a:t>
            </a:r>
            <a:endParaRPr lang="en-US"/>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394396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422156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4840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smtClean="0"/>
              <a:t>99%</a:t>
            </a:r>
            <a:endParaRPr lang="en-US"/>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871616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197889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703712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024211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02161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1" name="Content Placeholder 3"/>
          <p:cNvSpPr>
            <a:spLocks noGrp="1"/>
          </p:cNvSpPr>
          <p:nvPr>
            <p:ph sz="half" idx="2"/>
          </p:nvPr>
        </p:nvSpPr>
        <p:spPr>
          <a:xfrm>
            <a:off x="6172200" y="1643174"/>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339866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smtClean="0"/>
              <a:t>Insert some title here</a:t>
            </a:r>
            <a:endParaRPr lang="en-US"/>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smtClean="0"/>
              <a:t>Insert some title here</a:t>
            </a:r>
            <a:endParaRPr lang="en-US"/>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smtClean="0"/>
              <a:t>Date here</a:t>
            </a:r>
            <a:endParaRPr lang="en-US"/>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smtClean="0"/>
              <a:t>Insert some title here</a:t>
            </a:r>
            <a:endParaRPr lang="en-US"/>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smtClean="0"/>
              <a:t>Date here</a:t>
            </a:r>
            <a:endParaRPr lang="en-US"/>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589462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365169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111079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smtClean="0"/>
              <a:t>Strategy</a:t>
            </a:r>
            <a:endParaRPr lang="en-US"/>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574315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smtClean="0"/>
              <a:t>Insert some title here</a:t>
            </a:r>
            <a:endParaRPr lang="en-US"/>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798114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smtClean="0">
                <a:solidFill>
                  <a:schemeClr val="accent1">
                    <a:lumMod val="20000"/>
                    <a:lumOff val="80000"/>
                  </a:schemeClr>
                </a:solidFill>
              </a:rPr>
              <a:t>S</a:t>
            </a:r>
            <a:endParaRPr lang="en-US" sz="3600" b="1">
              <a:solidFill>
                <a:schemeClr val="accent1">
                  <a:lumMod val="20000"/>
                  <a:lumOff val="80000"/>
                </a:schemeClr>
              </a:solidFill>
            </a:endParaRP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smtClean="0">
                <a:solidFill>
                  <a:schemeClr val="accent3">
                    <a:lumMod val="40000"/>
                    <a:lumOff val="60000"/>
                  </a:schemeClr>
                </a:solidFill>
              </a:rPr>
              <a:t>W</a:t>
            </a:r>
            <a:endParaRPr lang="en-US" sz="3600" b="1">
              <a:solidFill>
                <a:schemeClr val="accent3">
                  <a:lumMod val="40000"/>
                  <a:lumOff val="60000"/>
                </a:schemeClr>
              </a:solidFill>
            </a:endParaRP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smtClean="0">
                <a:solidFill>
                  <a:schemeClr val="accent4">
                    <a:lumMod val="40000"/>
                    <a:lumOff val="60000"/>
                  </a:schemeClr>
                </a:solidFill>
              </a:rPr>
              <a:t>O</a:t>
            </a:r>
            <a:endParaRPr lang="en-US" sz="3600" b="1">
              <a:solidFill>
                <a:schemeClr val="accent4">
                  <a:lumMod val="40000"/>
                  <a:lumOff val="60000"/>
                </a:schemeClr>
              </a:solidFill>
            </a:endParaRP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smtClean="0">
                <a:solidFill>
                  <a:schemeClr val="accent6">
                    <a:lumMod val="20000"/>
                    <a:lumOff val="80000"/>
                  </a:schemeClr>
                </a:solidFill>
              </a:rPr>
              <a:t>T</a:t>
            </a:r>
            <a:endParaRPr lang="en-US" sz="3600" b="1">
              <a:solidFill>
                <a:schemeClr val="accent6">
                  <a:lumMod val="20000"/>
                  <a:lumOff val="80000"/>
                </a:schemeClr>
              </a:solidFill>
            </a:endParaRP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184614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smtClean="0"/>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smtClean="0">
                <a:solidFill>
                  <a:schemeClr val="accent1">
                    <a:lumMod val="20000"/>
                    <a:lumOff val="80000"/>
                  </a:schemeClr>
                </a:solidFill>
              </a:rPr>
              <a:t>S</a:t>
            </a:r>
            <a:endParaRPr lang="en-US" sz="3600" b="1">
              <a:solidFill>
                <a:schemeClr val="accent1">
                  <a:lumMod val="20000"/>
                  <a:lumOff val="80000"/>
                </a:schemeClr>
              </a:solidFill>
            </a:endParaRP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STRENGTHS</a:t>
            </a:r>
            <a:endParaRPr lang="en-US"/>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188963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Weaknesses</a:t>
            </a:r>
            <a:endParaRPr lang="en-US"/>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pPr lvl="0"/>
            <a:r>
              <a:rPr lang="en-US" sz="3600" smtClean="0"/>
              <a:t>W</a:t>
            </a:r>
            <a:endParaRPr lang="en-US" sz="3600"/>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834341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Opportunities</a:t>
            </a:r>
            <a:endParaRPr lang="en-US"/>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sz="1800" b="1" smtClean="0">
                <a:solidFill>
                  <a:schemeClr val="accent6">
                    <a:lumMod val="20000"/>
                    <a:lumOff val="80000"/>
                  </a:schemeClr>
                </a:solidFill>
              </a:rPr>
              <a:t>T</a:t>
            </a:r>
            <a:endParaRPr lang="en-US" sz="1800" b="1">
              <a:solidFill>
                <a:schemeClr val="accent6">
                  <a:lumMod val="20000"/>
                  <a:lumOff val="80000"/>
                </a:schemeClr>
              </a:solidFill>
            </a:endParaRP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pPr lvl="0"/>
            <a:r>
              <a:rPr lang="en-US" sz="3600" smtClean="0"/>
              <a:t>O</a:t>
            </a:r>
            <a:endParaRPr lang="en-US" sz="3600"/>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028194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Threats</a:t>
            </a:r>
            <a:endParaRPr lang="en-US"/>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sz="1800" b="1" smtClean="0">
                <a:solidFill>
                  <a:schemeClr val="accent3">
                    <a:lumMod val="40000"/>
                    <a:lumOff val="60000"/>
                  </a:schemeClr>
                </a:solidFill>
              </a:rPr>
              <a:t>W</a:t>
            </a:r>
            <a:endParaRPr lang="en-US" sz="1800" b="1">
              <a:solidFill>
                <a:schemeClr val="accent3">
                  <a:lumMod val="40000"/>
                  <a:lumOff val="60000"/>
                </a:schemeClr>
              </a:solidFill>
            </a:endParaRP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sz="1800" b="1" smtClean="0">
                <a:solidFill>
                  <a:schemeClr val="accent4">
                    <a:lumMod val="40000"/>
                    <a:lumOff val="60000"/>
                  </a:schemeClr>
                </a:solidFill>
              </a:rPr>
              <a:t>O</a:t>
            </a:r>
            <a:endParaRPr lang="en-US" sz="1800" b="1">
              <a:solidFill>
                <a:schemeClr val="accent4">
                  <a:lumMod val="40000"/>
                  <a:lumOff val="60000"/>
                </a:schemeClr>
              </a:solidFill>
            </a:endParaRP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sz="1800" b="1" smtClean="0">
                <a:solidFill>
                  <a:schemeClr val="accent1">
                    <a:lumMod val="20000"/>
                    <a:lumOff val="80000"/>
                  </a:schemeClr>
                </a:solidFill>
              </a:rPr>
              <a:t>S</a:t>
            </a:r>
            <a:endParaRPr lang="en-US" sz="1800" b="1">
              <a:solidFill>
                <a:schemeClr val="accent1">
                  <a:lumMod val="20000"/>
                  <a:lumOff val="80000"/>
                </a:schemeClr>
              </a:solidFill>
            </a:endParaRP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smtClean="0">
                <a:solidFill>
                  <a:schemeClr val="accent6">
                    <a:lumMod val="20000"/>
                    <a:lumOff val="80000"/>
                  </a:schemeClr>
                </a:solidFill>
              </a:rPr>
              <a:t>T</a:t>
            </a:r>
            <a:endParaRPr lang="en-US" sz="3600" b="1">
              <a:solidFill>
                <a:schemeClr val="accent6">
                  <a:lumMod val="20000"/>
                  <a:lumOff val="80000"/>
                </a:schemeClr>
              </a:solidFill>
            </a:endParaRP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08748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Content Placeholder 2"/>
          <p:cNvSpPr>
            <a:spLocks noGrp="1"/>
          </p:cNvSpPr>
          <p:nvPr>
            <p:ph sz="half" idx="13"/>
          </p:nvPr>
        </p:nvSpPr>
        <p:spPr>
          <a:xfrm>
            <a:off x="7905750"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2"/>
          <p:cNvSpPr>
            <a:spLocks noGrp="1"/>
          </p:cNvSpPr>
          <p:nvPr>
            <p:ph sz="half" idx="14"/>
          </p:nvPr>
        </p:nvSpPr>
        <p:spPr>
          <a:xfrm>
            <a:off x="4371975" y="1643174"/>
            <a:ext cx="34480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213388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smtClean="0"/>
              <a:t>TITLE</a:t>
            </a:r>
            <a:endParaRPr lang="en-US"/>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smtClean="0"/>
              <a:t>Title 1</a:t>
            </a:r>
            <a:endParaRPr lang="en-US"/>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smtClean="0"/>
              <a:t>Title 2</a:t>
            </a:r>
            <a:endParaRPr lang="en-US"/>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smtClean="0"/>
              <a:t>Title 3</a:t>
            </a:r>
            <a:endParaRPr lang="en-US"/>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smtClean="0"/>
              <a:t>Title 4</a:t>
            </a:r>
            <a:endParaRPr lang="en-US"/>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smtClean="0"/>
              <a:t>List items for Title 1</a:t>
            </a:r>
            <a:endParaRPr lang="en-US"/>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smtClean="0"/>
              <a:t>List items for Title 2</a:t>
            </a:r>
            <a:endParaRPr lang="en-US"/>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smtClean="0"/>
              <a:t>List items for Title 3</a:t>
            </a:r>
            <a:endParaRPr lang="en-US"/>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smtClean="0"/>
              <a:t>List items for Title 4</a:t>
            </a:r>
            <a:endParaRPr lang="en-US"/>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smtClean="0"/>
              <a:t>List items for TITLE</a:t>
            </a:r>
            <a:endParaRPr lang="en-US"/>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3446034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2</a:t>
            </a:r>
            <a:endParaRPr lang="en-US"/>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3</a:t>
            </a:r>
            <a:endParaRPr lang="en-US"/>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smtClean="0"/>
              <a:t>List items for Title 4</a:t>
            </a:r>
            <a:endParaRPr lang="en-US"/>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1</a:t>
            </a:r>
            <a:endParaRPr lang="en-US"/>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3</a:t>
            </a:r>
            <a:endParaRPr lang="en-US"/>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2</a:t>
            </a:r>
            <a:endParaRPr lang="en-US"/>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smtClean="0"/>
              <a:t>Title 4</a:t>
            </a:r>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6009302"/>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smtClean="0"/>
              <a:t>List items for Title 1</a:t>
            </a:r>
            <a:endParaRPr lang="en-US"/>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smtClean="0"/>
              <a:t>List items for Title 2</a:t>
            </a:r>
            <a:endParaRPr lang="en-US"/>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smtClean="0"/>
              <a:t>List items for Title 3</a:t>
            </a:r>
            <a:endParaRPr lang="en-US"/>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smtClean="0"/>
              <a:t>List items for Title 4</a:t>
            </a:r>
            <a:endParaRPr lang="en-US"/>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1</a:t>
            </a:r>
            <a:endParaRPr lang="en-US"/>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3</a:t>
            </a:r>
            <a:endParaRPr lang="en-US"/>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2</a:t>
            </a:r>
            <a:endParaRPr lang="en-US"/>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smtClean="0"/>
              <a:t>Title 4</a:t>
            </a:r>
            <a:endParaRPr lang="en-US"/>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smtClean="0"/>
              <a:t>Subtitle</a:t>
            </a:r>
            <a:endParaRPr lang="en-US"/>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smtClean="0"/>
              <a:t>Subtitle</a:t>
            </a:r>
            <a:endParaRPr lang="en-US"/>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287529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smtClean="0"/>
              <a:t>Title</a:t>
            </a:r>
            <a:endParaRPr lang="en-US"/>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smtClean="0"/>
              <a:t>Title</a:t>
            </a:r>
            <a:endParaRPr lang="en-US"/>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smtClean="0"/>
              <a:t>Subtitle</a:t>
            </a:r>
            <a:endParaRPr lang="en-US"/>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smtClean="0"/>
              <a:t>Subtitle</a:t>
            </a:r>
            <a:endParaRPr lang="en-US"/>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smtClean="0"/>
              <a:t>Subtitle</a:t>
            </a:r>
            <a:endParaRPr lang="en-US"/>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smtClean="0"/>
              <a:t>Subtitle</a:t>
            </a:r>
            <a:endParaRPr lang="en-US"/>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smtClean="0"/>
              <a:t>List items</a:t>
            </a:r>
            <a:endParaRPr lang="en-US"/>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smtClean="0"/>
              <a:t>Subtitle</a:t>
            </a:r>
            <a:endParaRPr lang="en-US"/>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smtClean="0"/>
              <a:t>Title</a:t>
            </a:r>
            <a:endParaRPr lang="en-US"/>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480310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smtClean="0"/>
              <a:t>Item</a:t>
            </a:r>
            <a:endParaRPr lang="en-US"/>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984418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4</a:t>
            </a:r>
            <a:endParaRPr lang="en-US"/>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2</a:t>
            </a:r>
            <a:endParaRPr lang="en-US"/>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smtClean="0"/>
              <a:t>Effect</a:t>
            </a:r>
            <a:endParaRPr lang="en-US"/>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3</a:t>
            </a:r>
            <a:endParaRPr lang="en-US"/>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Category 1</a:t>
            </a:r>
            <a:endParaRPr lang="en-US"/>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1</a:t>
            </a:r>
            <a:endParaRPr lang="en-US"/>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2</a:t>
            </a:r>
            <a:endParaRPr lang="en-US"/>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smtClean="0"/>
              <a:t>Cause 3</a:t>
            </a:r>
            <a:endParaRPr lang="en-US"/>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smtClean="0"/>
              <a:t>Cause &amp; Effect Fishbone Diagram</a:t>
            </a:r>
            <a:endParaRPr lang="en-US"/>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5246092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310763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3</a:t>
            </a:r>
            <a:endParaRPr lang="en-US"/>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2</a:t>
            </a:r>
            <a:endParaRPr lang="en-US"/>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429615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2</a:t>
            </a:r>
            <a:endParaRPr lang="en-US"/>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1</a:t>
            </a:r>
            <a:endParaRPr lang="en-US"/>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smtClean="0"/>
              <a:t>List items for Title 1</a:t>
            </a:r>
            <a:endParaRPr lang="en-US"/>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smtClean="0"/>
              <a:t>Option 4</a:t>
            </a:r>
            <a:endParaRPr lang="en-US"/>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smtClean="0"/>
              <a:t>Price Here</a:t>
            </a:r>
            <a:endParaRPr lang="en-US"/>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smtClean="0"/>
              <a:t>Price:</a:t>
            </a:r>
            <a:endParaRPr lang="en-US"/>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smtClean="0"/>
              <a:t>List items for Title 1</a:t>
            </a:r>
            <a:endParaRPr lang="en-US"/>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smtClean="0"/>
              <a:t>Option 3</a:t>
            </a:r>
            <a:endParaRPr lang="en-US"/>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smtClean="0"/>
              <a:t>Price Here</a:t>
            </a:r>
            <a:endParaRPr lang="en-US"/>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smtClean="0"/>
              <a:t>Price:</a:t>
            </a:r>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777120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1</a:t>
            </a:r>
            <a:endParaRPr lang="en-US"/>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3</a:t>
            </a:r>
            <a:endParaRPr lang="en-US"/>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smtClean="0"/>
              <a:t>Option 2</a:t>
            </a:r>
            <a:endParaRPr lang="en-US"/>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smtClean="0"/>
              <a:t>Price Here</a:t>
            </a:r>
            <a:endParaRPr lang="en-US"/>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1</a:t>
            </a:r>
            <a:endParaRPr lang="en-US"/>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2</a:t>
            </a:r>
            <a:endParaRPr lang="en-US"/>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3</a:t>
            </a:r>
            <a:endParaRPr lang="en-US"/>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4</a:t>
            </a:r>
            <a:endParaRPr lang="en-US"/>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smtClean="0"/>
              <a:t>Attribute 5</a:t>
            </a:r>
            <a:endParaRPr lang="en-US"/>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smtClean="0"/>
              <a:t>Comment here</a:t>
            </a:r>
            <a:endParaRPr lang="en-US"/>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212567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smtClean="0"/>
              <a:t>Your map goes here</a:t>
            </a:r>
            <a:endParaRPr lang="en-US"/>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smtClean="0"/>
              <a:t>Lorem ipsum dolor sit amet, placerat ipsum erat et tortor, vehicula sociis vel vel, ut cursus sociosqu integer sapien in. Aliquet blandit, pellentesque nec vitae. Sapien ante feugiat non est etiam aut.</a:t>
            </a:r>
            <a:endParaRPr lang="en-US"/>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smtClean="0"/>
              <a:t></a:t>
            </a:r>
            <a:endParaRPr lang="en-US"/>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smtClean="0"/>
              <a:t>Adress</a:t>
            </a:r>
            <a:endParaRPr lang="en-US"/>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smtClean="0"/>
              <a:t></a:t>
            </a:r>
            <a:endParaRPr lang="en-US"/>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smtClean="0"/>
              <a:t>Some information here</a:t>
            </a:r>
            <a:endParaRPr lang="en-US"/>
          </a:p>
        </p:txBody>
      </p:sp>
    </p:spTree>
    <p:extLst>
      <p:ext uri="{BB962C8B-B14F-4D97-AF65-F5344CB8AC3E}">
        <p14:creationId xmlns:p14="http://schemas.microsoft.com/office/powerpoint/2010/main" val="472874140"/>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707380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564635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706507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28718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Continent</a:t>
            </a:r>
            <a:endParaRPr lang="en-US"/>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237933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smtClean="0"/>
              <a:t>COUNTRY</a:t>
            </a:r>
            <a:endParaRPr lang="en-US"/>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smtClean="0"/>
              <a:t>Click to edit Master text styles</a:t>
            </a:r>
          </a:p>
          <a:p>
            <a:pPr lvl="1"/>
            <a:r>
              <a:rPr lang="en-US" smtClean="0"/>
              <a:t>Second level</a:t>
            </a:r>
          </a:p>
          <a:p>
            <a:pPr lvl="2"/>
            <a:r>
              <a:rPr lang="en-US" smtClean="0"/>
              <a:t>Third level</a:t>
            </a:r>
            <a:endParaRPr lang="en-US"/>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881920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Supplier information (address, phone #, etc.)</a:t>
            </a:r>
            <a:endParaRPr lang="en-US"/>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Invoice to:</a:t>
            </a:r>
            <a:endParaRPr lang="en-US"/>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728603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06879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a:t>
            </a:r>
            <a:endParaRPr lang="en-US"/>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text here</a:t>
            </a:r>
            <a:endParaRPr lang="en-US"/>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smtClean="0"/>
              <a:t>Caption</a:t>
            </a:r>
            <a:endParaRPr lang="en-US"/>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smtClean="0"/>
              <a:t>Your title here</a:t>
            </a:r>
            <a:endParaRPr lang="en-US"/>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64869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06941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8521132"/>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9238907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620193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489521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smtClean="0"/>
              <a:t>Insert some title here</a:t>
            </a:r>
            <a:endParaRPr lang="en-US"/>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4754962"/>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368411400"/>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lvl="0"/>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lvl="0">
              <a:defRPr sz="3000">
                <a:solidFill>
                  <a:srgbClr val="FFFFFF"/>
                </a:solidFill>
                <a:effectLst>
                  <a:outerShdw blurRad="38100" dist="12700" dir="5400000" rotWithShape="0">
                    <a:srgbClr val="000000">
                      <a:alpha val="50000"/>
                    </a:srgbClr>
                  </a:outerShdw>
                </a:effectLst>
              </a:defRPr>
            </a:pPr>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91508411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t>‹nr.›</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89806684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t>‹nr.›</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Tree>
    <p:extLst>
      <p:ext uri="{BB962C8B-B14F-4D97-AF65-F5344CB8AC3E}">
        <p14:creationId xmlns:p14="http://schemas.microsoft.com/office/powerpoint/2010/main" val="325667387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your date here</a:t>
            </a:r>
            <a:endParaRPr lang="en-US"/>
          </a:p>
        </p:txBody>
      </p:sp>
      <p:sp>
        <p:nvSpPr>
          <p:cNvPr id="5" name="Footer Placeholder 4"/>
          <p:cNvSpPr>
            <a:spLocks noGrp="1"/>
          </p:cNvSpPr>
          <p:nvPr>
            <p:ph type="ftr" sz="quarter" idx="11"/>
          </p:nvPr>
        </p:nvSpPr>
        <p:spPr/>
        <p:txBody>
          <a:bodyPr/>
          <a:lstStyle/>
          <a:p>
            <a:r>
              <a:rPr lang="en-US" smtClean="0"/>
              <a:t>större - a multipurpose PowerPoint template</a:t>
            </a:r>
            <a:endParaRPr lang="en-US"/>
          </a:p>
        </p:txBody>
      </p:sp>
      <p:sp>
        <p:nvSpPr>
          <p:cNvPr id="6" name="Slide Number Placeholder 5"/>
          <p:cNvSpPr>
            <a:spLocks noGrp="1"/>
          </p:cNvSpPr>
          <p:nvPr>
            <p:ph type="sldNum" sz="quarter" idx="12"/>
          </p:nvPr>
        </p:nvSpPr>
        <p:spPr/>
        <p:txBody>
          <a:bodyPr/>
          <a:lstStyle/>
          <a:p>
            <a:fld id="{6E18DBF4-37B7-4C4F-9728-A1C100B177EE}" type="slidenum">
              <a:rPr lang="en-US" smtClean="0"/>
              <a:t>‹nr.›</a:t>
            </a:fld>
            <a:endParaRPr lang="en-US"/>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smtClean="0"/>
              <a:t>Click to edit Master title style</a:t>
            </a:r>
            <a:endParaRPr lang="en-US"/>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4152349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031339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r>
              <a:rPr lang="en-US" smtClean="0"/>
              <a:t>your date here</a:t>
            </a:r>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smtClean="0"/>
              <a:t>större - a multipurpose PowerPoint template</a:t>
            </a:r>
            <a:endParaRPr lang="en-US"/>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‹nr.›</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smtClean="0"/>
              <a:t>Title Here</a:t>
            </a:r>
            <a:endParaRPr lang="en-US"/>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smtClean="0"/>
              <a:t>Title Here</a:t>
            </a:r>
            <a:endParaRPr lang="en-US"/>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smtClean="0"/>
              <a:t>Short description here</a:t>
            </a:r>
            <a:endParaRPr lang="en-US"/>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smtClean="0"/>
              <a:t></a:t>
            </a:r>
            <a:endParaRPr lang="en-US"/>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smtClean="0"/>
              <a:t></a:t>
            </a:r>
            <a:endParaRPr lang="en-US"/>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882774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22A3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smtClean="0"/>
              <a:t>Click to edit Master subtitle style</a:t>
            </a:r>
            <a:endParaRPr lang="en-US" dirty="0"/>
          </a:p>
        </p:txBody>
      </p:sp>
      <p:sp>
        <p:nvSpPr>
          <p:cNvPr id="7" name="Rectangle 6"/>
          <p:cNvSpPr/>
          <p:nvPr userDrawn="1"/>
        </p:nvSpPr>
        <p:spPr>
          <a:xfrm>
            <a:off x="0" y="6021288"/>
            <a:ext cx="12192000" cy="83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prstClr val="white"/>
              </a:solidFill>
            </a:endParaRPr>
          </a:p>
        </p:txBody>
      </p:sp>
      <p:pic>
        <p:nvPicPr>
          <p:cNvPr id="8" name="Picture 7">
            <a:hlinkClick r:id="rId2"/>
          </p:cNvPr>
          <p:cNvPicPr>
            <a:picLocks noChangeAspect="1"/>
          </p:cNvPicPr>
          <p:nvPr userDrawn="1"/>
        </p:nvPicPr>
        <p:blipFill>
          <a:blip r:embed="rId3"/>
          <a:stretch>
            <a:fillRect/>
          </a:stretch>
        </p:blipFill>
        <p:spPr>
          <a:xfrm>
            <a:off x="10200456" y="6214075"/>
            <a:ext cx="1627773" cy="451143"/>
          </a:xfrm>
          <a:prstGeom prst="rect">
            <a:avLst/>
          </a:prstGeom>
        </p:spPr>
      </p:pic>
    </p:spTree>
    <p:extLst>
      <p:ext uri="{BB962C8B-B14F-4D97-AF65-F5344CB8AC3E}">
        <p14:creationId xmlns:p14="http://schemas.microsoft.com/office/powerpoint/2010/main" val="3202598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pinterest.com/showeet" TargetMode="External"/><Relationship Id="rId13" Type="http://schemas.openxmlformats.org/officeDocument/2006/relationships/image" Target="../media/image8.png"/><Relationship Id="rId3" Type="http://schemas.openxmlformats.org/officeDocument/2006/relationships/hyperlink" Target="https://www.facebook.com/pages/Neetwork/240707325947259" TargetMode="External"/><Relationship Id="rId7" Type="http://schemas.openxmlformats.org/officeDocument/2006/relationships/image" Target="../media/image5.png"/><Relationship Id="rId12" Type="http://schemas.openxmlformats.org/officeDocument/2006/relationships/hyperlink" Target="http://linhpham.me/" TargetMode="External"/><Relationship Id="rId2" Type="http://schemas.openxmlformats.org/officeDocument/2006/relationships/theme" Target="../theme/theme2.xml"/><Relationship Id="rId1" Type="http://schemas.openxmlformats.org/officeDocument/2006/relationships/slideLayout" Target="../slideLayouts/slideLayout89.xml"/><Relationship Id="rId6" Type="http://schemas.openxmlformats.org/officeDocument/2006/relationships/hyperlink" Target="http://feeds.feedburner.com/showeet" TargetMode="Externa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s://twitter.com/showee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your date here</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större - a multipurpose PowerPoint template</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t>‹nr.›</a:t>
            </a:fld>
            <a:endParaRPr lang="en-US"/>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326370052"/>
      </p:ext>
    </p:extLst>
  </p:cSld>
  <p:clrMap bg1="lt1" tx1="dk1" bg2="lt2" tx2="dk2" accent1="accent1" accent2="accent2" accent3="accent3" accent4="accent4" accent5="accent5" accent6="accent6" hlink="hlink" folHlink="folHlink"/>
  <p:sldLayoutIdLst>
    <p:sldLayoutId id="2147483770" r:id="rId1"/>
    <p:sldLayoutId id="2147483683" r:id="rId2"/>
    <p:sldLayoutId id="2147483760" r:id="rId3"/>
    <p:sldLayoutId id="2147483666" r:id="rId4"/>
    <p:sldLayoutId id="2147483754" r:id="rId5"/>
    <p:sldLayoutId id="2147483756" r:id="rId6"/>
    <p:sldLayoutId id="2147483771" r:id="rId7"/>
    <p:sldLayoutId id="2147483671" r:id="rId8"/>
    <p:sldLayoutId id="2147483750" r:id="rId9"/>
    <p:sldLayoutId id="2147483752" r:id="rId10"/>
    <p:sldLayoutId id="2147483753" r:id="rId11"/>
    <p:sldLayoutId id="2147483755" r:id="rId12"/>
    <p:sldLayoutId id="2147483746" r:id="rId13"/>
    <p:sldLayoutId id="2147483747" r:id="rId14"/>
    <p:sldLayoutId id="2147483748" r:id="rId15"/>
    <p:sldLayoutId id="2147483751" r:id="rId16"/>
    <p:sldLayoutId id="2147483759" r:id="rId17"/>
    <p:sldLayoutId id="2147483757" r:id="rId18"/>
    <p:sldLayoutId id="2147483758" r:id="rId19"/>
    <p:sldLayoutId id="2147483745" r:id="rId20"/>
    <p:sldLayoutId id="2147483744" r:id="rId21"/>
    <p:sldLayoutId id="2147483675" r:id="rId22"/>
    <p:sldLayoutId id="2147483678" r:id="rId23"/>
    <p:sldLayoutId id="2147483690" r:id="rId24"/>
    <p:sldLayoutId id="2147483672" r:id="rId25"/>
    <p:sldLayoutId id="2147483721" r:id="rId26"/>
    <p:sldLayoutId id="2147483677" r:id="rId27"/>
    <p:sldLayoutId id="2147483674" r:id="rId28"/>
    <p:sldLayoutId id="2147483673" r:id="rId29"/>
    <p:sldLayoutId id="2147483676" r:id="rId30"/>
    <p:sldLayoutId id="2147483679" r:id="rId31"/>
    <p:sldLayoutId id="2147483669" r:id="rId32"/>
    <p:sldLayoutId id="2147483668" r:id="rId33"/>
    <p:sldLayoutId id="2147483684" r:id="rId34"/>
    <p:sldLayoutId id="2147483685" r:id="rId35"/>
    <p:sldLayoutId id="2147483686" r:id="rId36"/>
    <p:sldLayoutId id="2147483687" r:id="rId37"/>
    <p:sldLayoutId id="2147483688" r:id="rId38"/>
    <p:sldLayoutId id="2147483689" r:id="rId39"/>
    <p:sldLayoutId id="2147483691" r:id="rId40"/>
    <p:sldLayoutId id="2147483692" r:id="rId41"/>
    <p:sldLayoutId id="2147483698" r:id="rId42"/>
    <p:sldLayoutId id="2147483693" r:id="rId43"/>
    <p:sldLayoutId id="2147483702" r:id="rId44"/>
    <p:sldLayoutId id="2147483695" r:id="rId45"/>
    <p:sldLayoutId id="2147483737" r:id="rId46"/>
    <p:sldLayoutId id="2147483697" r:id="rId47"/>
    <p:sldLayoutId id="2147483701" r:id="rId48"/>
    <p:sldLayoutId id="2147483699" r:id="rId49"/>
    <p:sldLayoutId id="2147483700" r:id="rId50"/>
    <p:sldLayoutId id="2147483704" r:id="rId51"/>
    <p:sldLayoutId id="2147483705" r:id="rId52"/>
    <p:sldLayoutId id="2147483706" r:id="rId53"/>
    <p:sldLayoutId id="2147483707" r:id="rId54"/>
    <p:sldLayoutId id="2147483708" r:id="rId55"/>
    <p:sldLayoutId id="2147483709" r:id="rId56"/>
    <p:sldLayoutId id="2147483710" r:id="rId57"/>
    <p:sldLayoutId id="2147483714" r:id="rId58"/>
    <p:sldLayoutId id="2147483713" r:id="rId59"/>
    <p:sldLayoutId id="2147483715" r:id="rId60"/>
    <p:sldLayoutId id="2147483716" r:id="rId61"/>
    <p:sldLayoutId id="2147483717" r:id="rId62"/>
    <p:sldLayoutId id="2147483718" r:id="rId63"/>
    <p:sldLayoutId id="2147483719" r:id="rId64"/>
    <p:sldLayoutId id="2147483720" r:id="rId65"/>
    <p:sldLayoutId id="2147483722" r:id="rId66"/>
    <p:sldLayoutId id="2147483723" r:id="rId67"/>
    <p:sldLayoutId id="2147483724" r:id="rId68"/>
    <p:sldLayoutId id="2147483725" r:id="rId69"/>
    <p:sldLayoutId id="2147483726" r:id="rId70"/>
    <p:sldLayoutId id="2147483727" r:id="rId71"/>
    <p:sldLayoutId id="2147483728" r:id="rId72"/>
    <p:sldLayoutId id="2147483729" r:id="rId73"/>
    <p:sldLayoutId id="2147483732" r:id="rId74"/>
    <p:sldLayoutId id="2147483730" r:id="rId75"/>
    <p:sldLayoutId id="2147483731" r:id="rId76"/>
    <p:sldLayoutId id="2147483733" r:id="rId77"/>
    <p:sldLayoutId id="2147483734" r:id="rId78"/>
    <p:sldLayoutId id="2147483736" r:id="rId79"/>
    <p:sldLayoutId id="2147483738" r:id="rId80"/>
    <p:sldLayoutId id="2147483739" r:id="rId81"/>
    <p:sldLayoutId id="2147483743" r:id="rId82"/>
    <p:sldLayoutId id="2147483740" r:id="rId83"/>
    <p:sldLayoutId id="2147483741" r:id="rId84"/>
    <p:sldLayoutId id="2147483742" r:id="rId85"/>
    <p:sldLayoutId id="2147483681" r:id="rId86"/>
    <p:sldLayoutId id="2147483703" r:id="rId87"/>
    <p:sldLayoutId id="2147483682" r:id="rId8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userDrawn="1"/>
        </p:nvSpPr>
        <p:spPr>
          <a:xfrm>
            <a:off x="0" y="0"/>
            <a:ext cx="5087888" cy="6858000"/>
          </a:xfrm>
          <a:prstGeom prst="rect">
            <a:avLst/>
          </a:prstGeom>
          <a:solidFill>
            <a:srgbClr val="1E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351">
              <a:solidFill>
                <a:prstClr val="white"/>
              </a:solidFill>
            </a:endParaRPr>
          </a:p>
        </p:txBody>
      </p:sp>
      <p:sp>
        <p:nvSpPr>
          <p:cNvPr id="5" name="Rectangle 4"/>
          <p:cNvSpPr/>
          <p:nvPr userDrawn="1"/>
        </p:nvSpPr>
        <p:spPr>
          <a:xfrm>
            <a:off x="5868144" y="821050"/>
            <a:ext cx="5772472" cy="2554545"/>
          </a:xfrm>
          <a:prstGeom prst="rect">
            <a:avLst/>
          </a:prstGeom>
        </p:spPr>
        <p:txBody>
          <a:bodyPr wrap="square">
            <a:spAutoFit/>
          </a:bodyPr>
          <a:lstStyle/>
          <a:p>
            <a:pPr defTabSz="914354"/>
            <a:r>
              <a:rPr lang="en-US" sz="4000" dirty="0">
                <a:solidFill>
                  <a:srgbClr val="909DB3"/>
                </a:solidFill>
                <a:latin typeface="Calibri Light" panose="020F0302020204030204" pitchFamily="34" charset="0"/>
              </a:rPr>
              <a:t>Free </a:t>
            </a:r>
            <a:r>
              <a:rPr lang="en-US" sz="4000">
                <a:solidFill>
                  <a:srgbClr val="909DB3"/>
                </a:solidFill>
                <a:latin typeface="Calibri Light" panose="020F0302020204030204" pitchFamily="34" charset="0"/>
              </a:rPr>
              <a:t>creative </a:t>
            </a:r>
            <a:r>
              <a:rPr lang="en-US" sz="4000" smtClean="0">
                <a:solidFill>
                  <a:srgbClr val="909DB3"/>
                </a:solidFill>
                <a:latin typeface="Calibri Light" panose="020F0302020204030204" pitchFamily="34" charset="0"/>
              </a:rPr>
              <a:t>templates</a:t>
            </a:r>
            <a:r>
              <a:rPr lang="en-US" sz="4000" dirty="0">
                <a:solidFill>
                  <a:srgbClr val="909DB3"/>
                </a:solidFill>
                <a:latin typeface="Calibri Light" panose="020F0302020204030204" pitchFamily="34" charset="0"/>
              </a:rPr>
              <a:t>, charts, diagrams and maps for your outstanding presentations</a:t>
            </a:r>
          </a:p>
        </p:txBody>
      </p:sp>
      <p:grpSp>
        <p:nvGrpSpPr>
          <p:cNvPr id="6" name="Group 5"/>
          <p:cNvGrpSpPr/>
          <p:nvPr userDrawn="1"/>
        </p:nvGrpSpPr>
        <p:grpSpPr>
          <a:xfrm>
            <a:off x="326747" y="2952729"/>
            <a:ext cx="475488" cy="3067687"/>
            <a:chOff x="4820005" y="2954735"/>
            <a:chExt cx="475488" cy="3067687"/>
          </a:xfrm>
        </p:grpSpPr>
        <p:pic>
          <p:nvPicPr>
            <p:cNvPr id="7" name="Picture 6">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0005" y="3602785"/>
              <a:ext cx="470610" cy="47061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005" y="2954735"/>
              <a:ext cx="470610" cy="470610"/>
            </a:xfrm>
            <a:prstGeom prst="rect">
              <a:avLst/>
            </a:prstGeom>
          </p:spPr>
        </p:pic>
        <p:pic>
          <p:nvPicPr>
            <p:cNvPr id="9" name="Picture 8">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0005" y="5551812"/>
              <a:ext cx="470610" cy="470610"/>
            </a:xfrm>
            <a:prstGeom prst="rect">
              <a:avLst/>
            </a:prstGeom>
          </p:spPr>
        </p:pic>
        <p:pic>
          <p:nvPicPr>
            <p:cNvPr id="10" name="Picture 9">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0005" y="4903763"/>
              <a:ext cx="470610" cy="470610"/>
            </a:xfrm>
            <a:prstGeom prst="rect">
              <a:avLst/>
            </a:prstGeom>
          </p:spPr>
        </p:pic>
        <p:pic>
          <p:nvPicPr>
            <p:cNvPr id="11" name="Picture 10">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20005" y="4250835"/>
              <a:ext cx="475488" cy="475488"/>
            </a:xfrm>
            <a:prstGeom prst="rect">
              <a:avLst/>
            </a:prstGeom>
          </p:spPr>
        </p:pic>
      </p:grpSp>
      <p:pic>
        <p:nvPicPr>
          <p:cNvPr id="12" name="Picture 11">
            <a:hlinkClick r:id="rId12"/>
          </p:cNvPr>
          <p:cNvPicPr>
            <a:picLocks noChangeAspect="1"/>
          </p:cNvPicPr>
          <p:nvPr userDrawn="1"/>
        </p:nvPicPr>
        <p:blipFill>
          <a:blip r:embed="rId13"/>
          <a:stretch>
            <a:fillRect/>
          </a:stretch>
        </p:blipFill>
        <p:spPr>
          <a:xfrm>
            <a:off x="0" y="6898040"/>
            <a:ext cx="2493480" cy="262151"/>
          </a:xfrm>
          <a:prstGeom prst="rect">
            <a:avLst/>
          </a:prstGeom>
        </p:spPr>
      </p:pic>
      <p:sp>
        <p:nvSpPr>
          <p:cNvPr id="13" name="TextBox 12"/>
          <p:cNvSpPr txBox="1"/>
          <p:nvPr userDrawn="1"/>
        </p:nvSpPr>
        <p:spPr>
          <a:xfrm>
            <a:off x="907582" y="3034146"/>
            <a:ext cx="1720407" cy="307777"/>
          </a:xfrm>
          <a:prstGeom prst="rect">
            <a:avLst/>
          </a:prstGeom>
          <a:noFill/>
        </p:spPr>
        <p:txBody>
          <a:bodyPr wrap="none" rtlCol="0" anchor="ctr">
            <a:spAutoFit/>
          </a:bodyPr>
          <a:lstStyle/>
          <a:p>
            <a:pPr defTabSz="914354"/>
            <a:r>
              <a:rPr lang="en-US" sz="1400" dirty="0" smtClean="0">
                <a:solidFill>
                  <a:prstClr val="white">
                    <a:lumMod val="85000"/>
                  </a:prstClr>
                </a:solidFill>
              </a:rPr>
              <a:t>showeet@ymail.com</a:t>
            </a:r>
            <a:endParaRPr lang="en-US" sz="1400" dirty="0">
              <a:solidFill>
                <a:prstClr val="white">
                  <a:lumMod val="85000"/>
                </a:prstClr>
              </a:solidFill>
            </a:endParaRPr>
          </a:p>
        </p:txBody>
      </p:sp>
      <p:pic>
        <p:nvPicPr>
          <p:cNvPr id="16" name="Picture 15"/>
          <p:cNvPicPr>
            <a:picLocks noChangeAspect="1"/>
          </p:cNvPicPr>
          <p:nvPr userDrawn="1"/>
        </p:nvPicPr>
        <p:blipFill>
          <a:blip r:embed="rId14"/>
          <a:stretch>
            <a:fillRect/>
          </a:stretch>
        </p:blipFill>
        <p:spPr>
          <a:xfrm>
            <a:off x="118884" y="102906"/>
            <a:ext cx="2914141" cy="804743"/>
          </a:xfrm>
          <a:prstGeom prst="rect">
            <a:avLst/>
          </a:prstGeom>
        </p:spPr>
      </p:pic>
    </p:spTree>
    <p:extLst>
      <p:ext uri="{BB962C8B-B14F-4D97-AF65-F5344CB8AC3E}">
        <p14:creationId xmlns:p14="http://schemas.microsoft.com/office/powerpoint/2010/main" val="3091616675"/>
      </p:ext>
    </p:extLst>
  </p:cSld>
  <p:clrMap bg1="lt1" tx1="dk1" bg2="lt2" tx2="dk2" accent1="accent1" accent2="accent2" accent3="accent3" accent4="accent4" accent5="accent5" accent6="accent6" hlink="hlink" folHlink="folHlink"/>
  <p:sldLayoutIdLst>
    <p:sldLayoutId id="2147483762" r:id="rId1"/>
  </p:sldLayoutIdLst>
  <p:timing>
    <p:tnLst>
      <p:par>
        <p:cTn id="1" dur="indefinite" restart="never" nodeType="tmRoot"/>
      </p:par>
    </p:tnLst>
  </p:timing>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68327C5-B821-4FE9-A59A-A60D9EB59A9A}" type="slidenum">
              <a:rPr lang="en-US" smtClean="0">
                <a:solidFill>
                  <a:prstClr val="black">
                    <a:tint val="75000"/>
                  </a:prstClr>
                </a:solidFill>
              </a:rPr>
              <a:pPr defTabSz="914354"/>
              <a:t>‹nr.›</a:t>
            </a:fld>
            <a:endParaRPr lang="en-US">
              <a:solidFill>
                <a:prstClr val="black">
                  <a:tint val="75000"/>
                </a:prst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444329656"/>
      </p:ext>
    </p:extLst>
  </p:cSld>
  <p:clrMap bg1="lt1" tx1="dk1" bg2="lt2" tx2="dk2" accent1="accent1" accent2="accent2" accent3="accent3" accent4="accent4" accent5="accent5" accent6="accent6" hlink="hlink" folHlink="folHlink"/>
  <p:sldLayoutIdLst>
    <p:sldLayoutId id="2147483764" r:id="rId1"/>
  </p:sldLayoutIdLst>
  <p:timing>
    <p:tnLst>
      <p:par>
        <p:cTn id="1" dur="indefinite" restart="never" nodeType="tmRoot"/>
      </p:par>
    </p:tnLst>
  </p:timing>
  <p:hf hdr="0" ftr="0" dt="0"/>
  <p:txStyles>
    <p:titleStyle>
      <a:lvl1pPr algn="l" defTabSz="914354"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jp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gif"/><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78.jpeg"/><Relationship Id="rId3" Type="http://schemas.openxmlformats.org/officeDocument/2006/relationships/image" Target="../media/image75.jpeg"/><Relationship Id="rId7" Type="http://schemas.openxmlformats.org/officeDocument/2006/relationships/image" Target="../media/image14.png"/><Relationship Id="rId12" Type="http://schemas.openxmlformats.org/officeDocument/2006/relationships/image" Target="../media/image77.jpeg"/><Relationship Id="rId2" Type="http://schemas.openxmlformats.org/officeDocument/2006/relationships/image" Target="../media/image74.jpeg"/><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80.jpeg"/><Relationship Id="rId10" Type="http://schemas.openxmlformats.org/officeDocument/2006/relationships/image" Target="../media/image17.png"/><Relationship Id="rId4" Type="http://schemas.openxmlformats.org/officeDocument/2006/relationships/image" Target="../media/image76.jpeg"/><Relationship Id="rId9" Type="http://schemas.openxmlformats.org/officeDocument/2006/relationships/image" Target="../media/image16.png"/><Relationship Id="rId14" Type="http://schemas.openxmlformats.org/officeDocument/2006/relationships/image" Target="../media/image79.jpeg"/></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 Id="rId9"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11"/>
          <p:cNvSpPr/>
          <p:nvPr/>
        </p:nvSpPr>
        <p:spPr>
          <a:xfrm>
            <a:off x="1356713" y="551771"/>
            <a:ext cx="9606012" cy="1261884"/>
          </a:xfrm>
          <a:prstGeom prst="rect">
            <a:avLst/>
          </a:prstGeom>
        </p:spPr>
        <p:txBody>
          <a:bodyPr wrap="square">
            <a:spAutoFit/>
          </a:bodyPr>
          <a:lstStyle/>
          <a:p>
            <a:pPr algn="ctr">
              <a:buFontTx/>
              <a:buNone/>
            </a:pPr>
            <a:endParaRPr lang="en-US" sz="1900" b="1" dirty="0">
              <a:solidFill>
                <a:srgbClr val="0000FF"/>
              </a:solidFill>
              <a:latin typeface="Calibri" pitchFamily="34" charset="0"/>
            </a:endParaRPr>
          </a:p>
          <a:p>
            <a:pPr algn="ctr">
              <a:buFontTx/>
              <a:buNone/>
            </a:pPr>
            <a:r>
              <a:rPr lang="en-US" b="1" cap="small" dirty="0" smtClean="0">
                <a:solidFill>
                  <a:srgbClr val="333399"/>
                </a:solidFill>
                <a:latin typeface="Gill Sans MT" panose="020B0502020104020203" pitchFamily="34" charset="0"/>
              </a:rPr>
              <a:t>Canadian and international experiences </a:t>
            </a:r>
          </a:p>
          <a:p>
            <a:pPr algn="ctr">
              <a:buFontTx/>
              <a:buNone/>
            </a:pPr>
            <a:r>
              <a:rPr lang="da-DK" b="1" dirty="0" smtClean="0">
                <a:solidFill>
                  <a:srgbClr val="333399"/>
                </a:solidFill>
                <a:latin typeface="Gill Sans MT" panose="020B0502020104020203" pitchFamily="34" charset="0"/>
              </a:rPr>
              <a:t>PDAC 2019</a:t>
            </a:r>
            <a:endParaRPr lang="en-US" b="1" dirty="0">
              <a:solidFill>
                <a:srgbClr val="333399"/>
              </a:solidFill>
              <a:latin typeface="Gill Sans MT" panose="020B0502020104020203" pitchFamily="34" charset="0"/>
            </a:endParaRPr>
          </a:p>
          <a:p>
            <a:pPr algn="ctr">
              <a:buFontTx/>
              <a:buNone/>
            </a:pPr>
            <a:r>
              <a:rPr lang="en-US" b="1" dirty="0">
                <a:solidFill>
                  <a:srgbClr val="333399"/>
                </a:solidFill>
                <a:latin typeface="Gill Sans MT" panose="020B0502020104020203" pitchFamily="34" charset="0"/>
              </a:rPr>
              <a:t>Hans Hinrichsen, General </a:t>
            </a:r>
            <a:r>
              <a:rPr lang="en-US" b="1" dirty="0" smtClean="0">
                <a:solidFill>
                  <a:srgbClr val="333399"/>
                </a:solidFill>
                <a:latin typeface="Gill Sans MT" panose="020B0502020104020203" pitchFamily="34" charset="0"/>
              </a:rPr>
              <a:t>Manager, Greenland School of Minerals &amp; Petroleum</a:t>
            </a:r>
            <a:endParaRPr lang="en-US" b="1" dirty="0">
              <a:solidFill>
                <a:srgbClr val="333399"/>
              </a:solidFill>
              <a:latin typeface="Gill Sans MT" panose="020B0502020104020203" pitchFamily="34" charset="0"/>
            </a:endParaRPr>
          </a:p>
        </p:txBody>
      </p:sp>
      <p:pic>
        <p:nvPicPr>
          <p:cNvPr id="8" name="Billede 11" descr="medium_44_NOORSI_56.jpg"/>
          <p:cNvPicPr>
            <a:picLocks noChangeAspect="1"/>
          </p:cNvPicPr>
          <p:nvPr/>
        </p:nvPicPr>
        <p:blipFill>
          <a:blip r:embed="rId2" cstate="print"/>
          <a:srcRect/>
          <a:stretch>
            <a:fillRect/>
          </a:stretch>
        </p:blipFill>
        <p:spPr bwMode="auto">
          <a:xfrm>
            <a:off x="6318346" y="5948297"/>
            <a:ext cx="1198983" cy="858417"/>
          </a:xfrm>
          <a:prstGeom prst="rect">
            <a:avLst/>
          </a:prstGeom>
          <a:noFill/>
          <a:ln w="9525">
            <a:noFill/>
            <a:miter lim="800000"/>
            <a:headEnd/>
            <a:tailEnd/>
          </a:ln>
        </p:spPr>
      </p:pic>
      <p:pic>
        <p:nvPicPr>
          <p:cNvPr id="9" name="Billede 16" descr="NFF_ uten tekst rgb.jpg"/>
          <p:cNvPicPr>
            <a:picLocks noChangeAspect="1"/>
          </p:cNvPicPr>
          <p:nvPr/>
        </p:nvPicPr>
        <p:blipFill>
          <a:blip r:embed="rId3" cstate="print"/>
          <a:srcRect/>
          <a:stretch>
            <a:fillRect/>
          </a:stretch>
        </p:blipFill>
        <p:spPr bwMode="auto">
          <a:xfrm>
            <a:off x="8040903" y="6176136"/>
            <a:ext cx="1437726" cy="588997"/>
          </a:xfrm>
          <a:prstGeom prst="rect">
            <a:avLst/>
          </a:prstGeom>
          <a:noFill/>
          <a:ln w="9525">
            <a:noFill/>
            <a:miter lim="800000"/>
            <a:headEnd/>
            <a:tailEnd/>
          </a:ln>
        </p:spPr>
      </p:pic>
      <p:pic>
        <p:nvPicPr>
          <p:cNvPr id="10" name="Bille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731" y="220425"/>
            <a:ext cx="3433975" cy="512735"/>
          </a:xfrm>
          <a:prstGeom prst="rect">
            <a:avLst/>
          </a:prstGeom>
        </p:spPr>
      </p:pic>
      <p:pic>
        <p:nvPicPr>
          <p:cNvPr id="3" name="Billede 8" descr="EFEELogo.jpg"/>
          <p:cNvPicPr>
            <a:picLocks noChangeAspect="1"/>
          </p:cNvPicPr>
          <p:nvPr/>
        </p:nvPicPr>
        <p:blipFill>
          <a:blip r:embed="rId5" cstate="print"/>
          <a:srcRect/>
          <a:stretch>
            <a:fillRect/>
          </a:stretch>
        </p:blipFill>
        <p:spPr bwMode="auto">
          <a:xfrm>
            <a:off x="4748918" y="5932290"/>
            <a:ext cx="903649" cy="858008"/>
          </a:xfrm>
          <a:prstGeom prst="rect">
            <a:avLst/>
          </a:prstGeom>
          <a:noFill/>
          <a:ln w="9525">
            <a:noFill/>
            <a:miter lim="800000"/>
            <a:headEnd/>
            <a:tailEnd/>
          </a:ln>
        </p:spPr>
      </p:pic>
      <p:pic>
        <p:nvPicPr>
          <p:cNvPr id="4" name="Billede 3" descr="DSF_logo_text under_t_outline.png"/>
          <p:cNvPicPr>
            <a:picLocks noChangeAspect="1"/>
          </p:cNvPicPr>
          <p:nvPr/>
        </p:nvPicPr>
        <p:blipFill>
          <a:blip r:embed="rId6" cstate="print"/>
          <a:srcRect/>
          <a:stretch>
            <a:fillRect/>
          </a:stretch>
        </p:blipFill>
        <p:spPr bwMode="auto">
          <a:xfrm>
            <a:off x="10134514" y="6190801"/>
            <a:ext cx="1370155" cy="501438"/>
          </a:xfrm>
          <a:prstGeom prst="rect">
            <a:avLst/>
          </a:prstGeom>
          <a:noFill/>
          <a:ln w="9525">
            <a:noFill/>
            <a:miter lim="800000"/>
            <a:headEnd/>
            <a:tailEnd/>
          </a:ln>
        </p:spPr>
      </p:pic>
      <p:pic>
        <p:nvPicPr>
          <p:cNvPr id="2" name="Billede 6" descr="ASAS.bmp"/>
          <p:cNvPicPr>
            <a:picLocks noChangeAspect="1"/>
          </p:cNvPicPr>
          <p:nvPr/>
        </p:nvPicPr>
        <p:blipFill>
          <a:blip r:embed="rId7" cstate="print"/>
          <a:srcRect/>
          <a:stretch>
            <a:fillRect/>
          </a:stretch>
        </p:blipFill>
        <p:spPr bwMode="auto">
          <a:xfrm>
            <a:off x="3268848" y="5947849"/>
            <a:ext cx="845481" cy="858008"/>
          </a:xfrm>
          <a:prstGeom prst="rect">
            <a:avLst/>
          </a:prstGeom>
          <a:noFill/>
          <a:ln w="9525">
            <a:noFill/>
            <a:miter lim="800000"/>
            <a:headEnd/>
            <a:tailEnd/>
          </a:ln>
        </p:spPr>
      </p:pic>
      <p:pic>
        <p:nvPicPr>
          <p:cNvPr id="6" name="Billed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665" y="6059734"/>
            <a:ext cx="1661880" cy="695775"/>
          </a:xfrm>
          <a:prstGeom prst="rect">
            <a:avLst/>
          </a:prstGeom>
        </p:spPr>
      </p:pic>
      <p:pic>
        <p:nvPicPr>
          <p:cNvPr id="12" name="Billed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945730"/>
            <a:ext cx="12235481" cy="3927589"/>
          </a:xfrm>
          <a:prstGeom prst="rect">
            <a:avLst/>
          </a:prstGeom>
        </p:spPr>
      </p:pic>
    </p:spTree>
    <p:extLst>
      <p:ext uri="{BB962C8B-B14F-4D97-AF65-F5344CB8AC3E}">
        <p14:creationId xmlns:p14="http://schemas.microsoft.com/office/powerpoint/2010/main" val="12617484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1"/>
            <a:ext cx="12192000" cy="1174282"/>
          </a:xfrm>
          <a:prstGeom prst="rect">
            <a:avLst/>
          </a:prstGeom>
          <a:solidFill>
            <a:srgbClr val="003399"/>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a:r>
              <a:rPr lang="en-US" sz="4100" b="1" dirty="0" smtClean="0">
                <a:solidFill>
                  <a:schemeClr val="bg1">
                    <a:lumMod val="95000"/>
                  </a:schemeClr>
                </a:solidFill>
                <a:latin typeface="Gill Sans MT" panose="020B0502020104020203" pitchFamily="34" charset="0"/>
              </a:rPr>
              <a:t>Heavy Equipment</a:t>
            </a:r>
          </a:p>
        </p:txBody>
      </p:sp>
      <p:pic>
        <p:nvPicPr>
          <p:cNvPr id="6" name="Billede 5" descr="O:\Billeder\RÅSTOFSKOLEN BILLEDER  MASKINARBEJDE og KURSER\Stenknusning\DSC_012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5999" y="1270061"/>
            <a:ext cx="8339821" cy="2061173"/>
          </a:xfrm>
          <a:prstGeom prst="rect">
            <a:avLst/>
          </a:prstGeom>
          <a:noFill/>
          <a:ln>
            <a:noFill/>
          </a:ln>
        </p:spPr>
      </p:pic>
      <p:pic>
        <p:nvPicPr>
          <p:cNvPr id="7" name="Billede 6" descr="O:\Billeder\RÅSTOFSKOLEN BILLEDER  MASKINARBEJDE og KURSER\Borevogn\DSC_004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89" y="4008709"/>
            <a:ext cx="4972842" cy="2476067"/>
          </a:xfrm>
          <a:prstGeom prst="rect">
            <a:avLst/>
          </a:prstGeom>
          <a:noFill/>
          <a:ln>
            <a:noFill/>
          </a:ln>
        </p:spPr>
      </p:pic>
      <p:pic>
        <p:nvPicPr>
          <p:cNvPr id="8" name="Billede 7" descr="C:\Users\cuch.KTI\Pictures\Saved Pictures\Fremvisning\WP_00194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661" y="3331234"/>
            <a:ext cx="2907314" cy="3430925"/>
          </a:xfrm>
          <a:prstGeom prst="rect">
            <a:avLst/>
          </a:prstGeom>
          <a:noFill/>
          <a:ln>
            <a:noFill/>
          </a:ln>
        </p:spPr>
      </p:pic>
      <p:pic>
        <p:nvPicPr>
          <p:cNvPr id="9" name="Billede 8" descr="O:\Billeder\RÅSTOFSKOLEN BILLEDER  MASKINARBEJDE og KURSER\Jackleg\Nuka.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9342" y="3427012"/>
            <a:ext cx="3876478" cy="2888497"/>
          </a:xfrm>
          <a:prstGeom prst="rect">
            <a:avLst/>
          </a:prstGeom>
          <a:noFill/>
          <a:ln>
            <a:noFill/>
          </a:ln>
        </p:spPr>
      </p:pic>
      <p:pic>
        <p:nvPicPr>
          <p:cNvPr id="11" name="Billede 10" descr="O:\Billeder\RÅSTOFSKOLEN BILLEDER  MASKINARBEJDE og KURSER\ARBEJDE Store Maskiner\DSC_0106.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8741" y="3195156"/>
            <a:ext cx="3260441" cy="1833901"/>
          </a:xfrm>
          <a:prstGeom prst="rect">
            <a:avLst/>
          </a:prstGeom>
          <a:noFill/>
          <a:ln>
            <a:noFill/>
          </a:ln>
        </p:spPr>
      </p:pic>
      <p:pic>
        <p:nvPicPr>
          <p:cNvPr id="12" name="Billede 11" descr="O:\Billeder\RÅSTOFSKOLEN BILLEDER  MASKINARBEJDE og KURSER\Sprængning\DSC_0057.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749" y="1270061"/>
            <a:ext cx="3524250" cy="2642870"/>
          </a:xfrm>
          <a:prstGeom prst="rect">
            <a:avLst/>
          </a:prstGeom>
          <a:noFill/>
          <a:ln>
            <a:noFill/>
          </a:ln>
        </p:spPr>
      </p:pic>
    </p:spTree>
    <p:extLst>
      <p:ext uri="{BB962C8B-B14F-4D97-AF65-F5344CB8AC3E}">
        <p14:creationId xmlns:p14="http://schemas.microsoft.com/office/powerpoint/2010/main" val="1009549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5"/>
          <p:cNvSpPr txBox="1">
            <a:spLocks/>
          </p:cNvSpPr>
          <p:nvPr/>
        </p:nvSpPr>
        <p:spPr>
          <a:xfrm>
            <a:off x="708025" y="943276"/>
            <a:ext cx="8907613" cy="53901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FontTx/>
              <a:buNone/>
            </a:pPr>
            <a:endParaRPr lang="en-US" sz="2000" dirty="0" smtClean="0">
              <a:latin typeface="Calibri" pitchFamily="34" charset="0"/>
            </a:endParaRPr>
          </a:p>
          <a:p>
            <a:pPr>
              <a:buFontTx/>
              <a:buNone/>
            </a:pPr>
            <a:r>
              <a:rPr lang="en-US" sz="2000" b="1" dirty="0" smtClean="0">
                <a:solidFill>
                  <a:srgbClr val="003399"/>
                </a:solidFill>
                <a:latin typeface="Gill Sans MT" panose="020B0502020104020203" pitchFamily="34" charset="0"/>
              </a:rPr>
              <a:t>Under Development </a:t>
            </a:r>
          </a:p>
          <a:p>
            <a:pPr>
              <a:buFont typeface="Wingdings" panose="05000000000000000000" pitchFamily="2" charset="2"/>
              <a:buChar char="q"/>
            </a:pPr>
            <a:r>
              <a:rPr lang="en-US" sz="2000" dirty="0" smtClean="0">
                <a:latin typeface="Gill Sans MT" panose="020B0502020104020203" pitchFamily="34" charset="0"/>
              </a:rPr>
              <a:t>Safety Certificate, heavy equipment conductors (municipalities, companies)</a:t>
            </a:r>
          </a:p>
          <a:p>
            <a:pPr>
              <a:buFont typeface="Wingdings" panose="05000000000000000000" pitchFamily="2" charset="2"/>
              <a:buChar char="q"/>
            </a:pPr>
            <a:r>
              <a:rPr lang="en-US" sz="2000" dirty="0" smtClean="0">
                <a:latin typeface="Gill Sans MT" panose="020B0502020104020203" pitchFamily="34" charset="0"/>
              </a:rPr>
              <a:t>Underground Search &amp; Rescue Program </a:t>
            </a:r>
          </a:p>
          <a:p>
            <a:pPr>
              <a:buFont typeface="Wingdings" panose="05000000000000000000" pitchFamily="2" charset="2"/>
              <a:buChar char="q"/>
            </a:pPr>
            <a:r>
              <a:rPr lang="en-US" sz="2000" dirty="0" smtClean="0">
                <a:latin typeface="Gill Sans MT" panose="020B0502020104020203" pitchFamily="34" charset="0"/>
              </a:rPr>
              <a:t>Tunnel Blasting </a:t>
            </a:r>
          </a:p>
          <a:p>
            <a:pPr>
              <a:buFont typeface="Wingdings" panose="05000000000000000000" pitchFamily="2" charset="2"/>
              <a:buChar char="q"/>
            </a:pPr>
            <a:r>
              <a:rPr lang="en-US" sz="2000" dirty="0" smtClean="0">
                <a:latin typeface="Gill Sans MT" panose="020B0502020104020203" pitchFamily="34" charset="0"/>
              </a:rPr>
              <a:t>Rock Bolting &amp; Shot Crete</a:t>
            </a:r>
          </a:p>
          <a:p>
            <a:pPr>
              <a:buFont typeface="Wingdings" panose="05000000000000000000" pitchFamily="2" charset="2"/>
              <a:buChar char="q"/>
            </a:pPr>
            <a:r>
              <a:rPr lang="en-US" sz="2000" dirty="0" smtClean="0">
                <a:latin typeface="Gill Sans MT" panose="020B0502020104020203" pitchFamily="34" charset="0"/>
              </a:rPr>
              <a:t>Simulator Technology for Heavy Equipment </a:t>
            </a:r>
          </a:p>
          <a:p>
            <a:pPr>
              <a:buFont typeface="Wingdings" panose="05000000000000000000" pitchFamily="2" charset="2"/>
              <a:buChar char="q"/>
            </a:pPr>
            <a:r>
              <a:rPr lang="en-US" sz="2000" dirty="0" smtClean="0">
                <a:latin typeface="Gill Sans MT" panose="020B0502020104020203" pitchFamily="34" charset="0"/>
              </a:rPr>
              <a:t>Drone Technology</a:t>
            </a:r>
          </a:p>
          <a:p>
            <a:pPr>
              <a:buFont typeface="Wingdings" panose="05000000000000000000" pitchFamily="2" charset="2"/>
              <a:buChar char="q"/>
            </a:pPr>
            <a:r>
              <a:rPr lang="en-US" sz="2000" dirty="0" smtClean="0">
                <a:latin typeface="Gill Sans MT" panose="020B0502020104020203" pitchFamily="34" charset="0"/>
              </a:rPr>
              <a:t>Stone Crushing and Stone Sorting </a:t>
            </a:r>
          </a:p>
          <a:p>
            <a:pPr>
              <a:buFont typeface="Wingdings" panose="05000000000000000000" pitchFamily="2" charset="2"/>
              <a:buChar char="q"/>
            </a:pPr>
            <a:r>
              <a:rPr lang="en-US" sz="2000" dirty="0" smtClean="0">
                <a:latin typeface="Gill Sans MT" panose="020B0502020104020203" pitchFamily="34" charset="0"/>
              </a:rPr>
              <a:t>Snow Removal</a:t>
            </a:r>
          </a:p>
          <a:p>
            <a:pPr>
              <a:buFontTx/>
              <a:buNone/>
            </a:pPr>
            <a:endParaRPr lang="en-US" sz="800" b="1" dirty="0" smtClean="0">
              <a:solidFill>
                <a:srgbClr val="003399"/>
              </a:solidFill>
              <a:latin typeface="Gill Sans MT" panose="020B0502020104020203" pitchFamily="34" charset="0"/>
            </a:endParaRPr>
          </a:p>
          <a:p>
            <a:pPr>
              <a:buFontTx/>
              <a:buNone/>
            </a:pPr>
            <a:r>
              <a:rPr lang="en-US" sz="2000" b="1" dirty="0" smtClean="0">
                <a:solidFill>
                  <a:srgbClr val="003399"/>
                </a:solidFill>
                <a:latin typeface="Gill Sans MT" panose="020B0502020104020203" pitchFamily="34" charset="0"/>
              </a:rPr>
              <a:t>Further Developments at Tech College Greenland</a:t>
            </a:r>
          </a:p>
          <a:p>
            <a:pPr>
              <a:buFont typeface="Wingdings" panose="05000000000000000000" pitchFamily="2" charset="2"/>
              <a:buChar char="q"/>
            </a:pPr>
            <a:r>
              <a:rPr lang="en-US" sz="2000" dirty="0" smtClean="0">
                <a:latin typeface="Gill Sans MT" panose="020B0502020104020203" pitchFamily="34" charset="0"/>
              </a:rPr>
              <a:t>Education as “Chief Machine Engineer”</a:t>
            </a:r>
          </a:p>
          <a:p>
            <a:pPr>
              <a:buFont typeface="Wingdings" panose="05000000000000000000" pitchFamily="2" charset="2"/>
              <a:buChar char="q"/>
            </a:pPr>
            <a:r>
              <a:rPr lang="en-US" sz="2000" dirty="0" smtClean="0">
                <a:latin typeface="Gill Sans MT" panose="020B0502020104020203" pitchFamily="34" charset="0"/>
              </a:rPr>
              <a:t>Supplementary courses for various trade groups, i.e. electricians</a:t>
            </a:r>
          </a:p>
          <a:p>
            <a:pPr>
              <a:buFont typeface="Wingdings" panose="05000000000000000000" pitchFamily="2" charset="2"/>
              <a:buChar char="q"/>
            </a:pPr>
            <a:r>
              <a:rPr lang="en-US" sz="2000" dirty="0" smtClean="0">
                <a:latin typeface="Gill Sans MT" panose="020B0502020104020203" pitchFamily="34" charset="0"/>
              </a:rPr>
              <a:t>Heavy Equipment Mechanic</a:t>
            </a:r>
          </a:p>
          <a:p>
            <a:pPr>
              <a:buFont typeface="Arial" panose="020B0604020202020204" pitchFamily="34" charset="0"/>
              <a:buNone/>
            </a:pPr>
            <a:endParaRPr lang="en-US" sz="2000" dirty="0" smtClean="0">
              <a:latin typeface="Calibri" pitchFamily="34" charset="0"/>
            </a:endParaRPr>
          </a:p>
          <a:p>
            <a:pPr>
              <a:buFontTx/>
              <a:buNone/>
            </a:pPr>
            <a:endParaRPr lang="en-US" sz="2000" dirty="0" smtClean="0">
              <a:latin typeface="Calibri" pitchFamily="34" charset="0"/>
            </a:endParaRPr>
          </a:p>
          <a:p>
            <a:pPr>
              <a:buFontTx/>
              <a:buNone/>
            </a:pPr>
            <a:endParaRPr lang="en-US" sz="2000" dirty="0" smtClean="0">
              <a:latin typeface="Calibri" pitchFamily="34" charset="0"/>
            </a:endParaRPr>
          </a:p>
          <a:p>
            <a:pPr>
              <a:buFontTx/>
              <a:buNone/>
            </a:pPr>
            <a:endParaRPr lang="en-US" sz="2000" dirty="0" smtClean="0">
              <a:latin typeface="Calibri" pitchFamily="34" charset="0"/>
            </a:endParaRPr>
          </a:p>
        </p:txBody>
      </p:sp>
      <p:sp>
        <p:nvSpPr>
          <p:cNvPr id="3" name="Title 7"/>
          <p:cNvSpPr txBox="1">
            <a:spLocks/>
          </p:cNvSpPr>
          <p:nvPr/>
        </p:nvSpPr>
        <p:spPr>
          <a:xfrm>
            <a:off x="0" y="1"/>
            <a:ext cx="12192000" cy="1174282"/>
          </a:xfrm>
          <a:prstGeom prst="rect">
            <a:avLst/>
          </a:prstGeom>
          <a:solidFill>
            <a:srgbClr val="003399"/>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 Education Development</a:t>
            </a:r>
          </a:p>
          <a:p>
            <a:pPr algn="ctr" fontAlgn="auto">
              <a:spcAft>
                <a:spcPts val="0"/>
              </a:spcAft>
              <a:defRPr/>
            </a:pPr>
            <a:endParaRPr lang="en-US" b="1" dirty="0">
              <a:solidFill>
                <a:schemeClr val="bg1"/>
              </a:solidFill>
              <a:latin typeface="Gill Sans MT" panose="020B0502020104020203" pitchFamily="34" charset="0"/>
            </a:endParaRPr>
          </a:p>
        </p:txBody>
      </p:sp>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0807" y="1174283"/>
            <a:ext cx="2431193" cy="2467660"/>
          </a:xfrm>
          <a:prstGeom prst="rect">
            <a:avLst/>
          </a:prstGeom>
        </p:spPr>
      </p:pic>
    </p:spTree>
    <p:extLst>
      <p:ext uri="{BB962C8B-B14F-4D97-AF65-F5344CB8AC3E}">
        <p14:creationId xmlns:p14="http://schemas.microsoft.com/office/powerpoint/2010/main" val="1976793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7787" y="2633676"/>
            <a:ext cx="2939262" cy="1962668"/>
          </a:xfrm>
          <a:prstGeom prst="rect">
            <a:avLst/>
          </a:prstGeom>
        </p:spPr>
      </p:pic>
      <p:sp>
        <p:nvSpPr>
          <p:cNvPr id="2" name="Title 7"/>
          <p:cNvSpPr txBox="1">
            <a:spLocks/>
          </p:cNvSpPr>
          <p:nvPr/>
        </p:nvSpPr>
        <p:spPr>
          <a:xfrm>
            <a:off x="0" y="0"/>
            <a:ext cx="12192000" cy="1219199"/>
          </a:xfrm>
          <a:prstGeom prst="rect">
            <a:avLst/>
          </a:prstGeom>
          <a:solidFill>
            <a:srgbClr val="003399"/>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Current Courses  </a:t>
            </a:r>
          </a:p>
          <a:p>
            <a:pPr algn="ctr" fontAlgn="auto">
              <a:spcAft>
                <a:spcPts val="0"/>
              </a:spcAft>
              <a:defRPr/>
            </a:pPr>
            <a:r>
              <a:rPr lang="en-US" b="1" dirty="0" smtClean="0">
                <a:solidFill>
                  <a:schemeClr val="bg1"/>
                </a:solidFill>
                <a:latin typeface="Gill Sans MT" panose="020B0502020104020203" pitchFamily="34" charset="0"/>
              </a:rPr>
              <a:t>Heavy Machine Operator &amp; Snow Removal</a:t>
            </a:r>
            <a:endParaRPr lang="en-US" b="1" dirty="0">
              <a:solidFill>
                <a:schemeClr val="bg1"/>
              </a:solidFill>
              <a:latin typeface="Gill Sans MT" panose="020B0502020104020203" pitchFamily="34" charset="0"/>
            </a:endParaRPr>
          </a:p>
        </p:txBody>
      </p:sp>
      <p:sp>
        <p:nvSpPr>
          <p:cNvPr id="3" name="Tekstfelt 2"/>
          <p:cNvSpPr txBox="1"/>
          <p:nvPr/>
        </p:nvSpPr>
        <p:spPr>
          <a:xfrm>
            <a:off x="1453415" y="2310063"/>
            <a:ext cx="184731" cy="369332"/>
          </a:xfrm>
          <a:prstGeom prst="rect">
            <a:avLst/>
          </a:prstGeom>
          <a:noFill/>
        </p:spPr>
        <p:txBody>
          <a:bodyPr wrap="none" rtlCol="0">
            <a:spAutoFit/>
          </a:bodyPr>
          <a:lstStyle/>
          <a:p>
            <a:endParaRPr lang="da-DK" dirty="0"/>
          </a:p>
        </p:txBody>
      </p:sp>
      <p:sp>
        <p:nvSpPr>
          <p:cNvPr id="4" name="Tekstfelt 3"/>
          <p:cNvSpPr txBox="1"/>
          <p:nvPr/>
        </p:nvSpPr>
        <p:spPr>
          <a:xfrm>
            <a:off x="2204185" y="2633676"/>
            <a:ext cx="45719" cy="369332"/>
          </a:xfrm>
          <a:prstGeom prst="rect">
            <a:avLst/>
          </a:prstGeom>
          <a:noFill/>
        </p:spPr>
        <p:txBody>
          <a:bodyPr wrap="square" rtlCol="0">
            <a:spAutoFit/>
          </a:bodyPr>
          <a:lstStyle/>
          <a:p>
            <a:endParaRPr lang="da-DK"/>
          </a:p>
        </p:txBody>
      </p:sp>
      <p:sp>
        <p:nvSpPr>
          <p:cNvPr id="5" name="Tekstfelt 4"/>
          <p:cNvSpPr txBox="1"/>
          <p:nvPr/>
        </p:nvSpPr>
        <p:spPr>
          <a:xfrm>
            <a:off x="267846" y="1433347"/>
            <a:ext cx="9122979" cy="3447098"/>
          </a:xfrm>
          <a:prstGeom prst="rect">
            <a:avLst/>
          </a:prstGeom>
          <a:noFill/>
        </p:spPr>
        <p:txBody>
          <a:bodyPr wrap="square" rtlCol="0">
            <a:spAutoFit/>
          </a:bodyPr>
          <a:lstStyle/>
          <a:p>
            <a:r>
              <a:rPr lang="en-US" sz="2400" b="1" dirty="0">
                <a:solidFill>
                  <a:srgbClr val="003399"/>
                </a:solidFill>
              </a:rPr>
              <a:t>Heavy machine operator (international certification)</a:t>
            </a:r>
            <a:endParaRPr lang="da-DK" sz="2400" b="1" dirty="0">
              <a:solidFill>
                <a:srgbClr val="003399"/>
              </a:solidFill>
            </a:endParaRPr>
          </a:p>
          <a:p>
            <a:r>
              <a:rPr lang="en-US" sz="2400" b="1" dirty="0">
                <a:solidFill>
                  <a:srgbClr val="003399"/>
                </a:solidFill>
              </a:rPr>
              <a:t>4 weeks training on</a:t>
            </a:r>
            <a:r>
              <a:rPr lang="en-US" sz="2400" b="1" dirty="0" smtClean="0">
                <a:solidFill>
                  <a:srgbClr val="003399"/>
                </a:solidFill>
              </a:rPr>
              <a:t>:</a:t>
            </a:r>
          </a:p>
          <a:p>
            <a:endParaRPr lang="da-DK" sz="800" b="1" dirty="0">
              <a:solidFill>
                <a:srgbClr val="003399"/>
              </a:solidFill>
            </a:endParaRPr>
          </a:p>
          <a:p>
            <a:pPr marL="285750" lvl="0" indent="-285750">
              <a:buFont typeface="Wingdings" panose="05000000000000000000" pitchFamily="2" charset="2"/>
              <a:buChar char="q"/>
            </a:pPr>
            <a:r>
              <a:rPr lang="en-US" b="1" dirty="0"/>
              <a:t>Front wheel loader  	Komatsu NA380-6</a:t>
            </a:r>
            <a:endParaRPr lang="da-DK" dirty="0"/>
          </a:p>
          <a:p>
            <a:pPr marL="285750" lvl="0" indent="-285750">
              <a:buFont typeface="Wingdings" panose="05000000000000000000" pitchFamily="2" charset="2"/>
              <a:buChar char="q"/>
            </a:pPr>
            <a:r>
              <a:rPr lang="en-US" b="1" dirty="0"/>
              <a:t>Front wheel loader	Hitachi ZW75</a:t>
            </a:r>
            <a:endParaRPr lang="da-DK" dirty="0"/>
          </a:p>
          <a:p>
            <a:pPr marL="285750" lvl="0" indent="-285750">
              <a:buFont typeface="Wingdings" panose="05000000000000000000" pitchFamily="2" charset="2"/>
              <a:buChar char="q"/>
            </a:pPr>
            <a:r>
              <a:rPr lang="en-US" b="1" dirty="0"/>
              <a:t>Excavator		Komatsu PC210LC-8</a:t>
            </a:r>
            <a:endParaRPr lang="da-DK" dirty="0"/>
          </a:p>
          <a:p>
            <a:pPr marL="285750" lvl="0" indent="-285750">
              <a:buFont typeface="Wingdings" panose="05000000000000000000" pitchFamily="2" charset="2"/>
              <a:buChar char="q"/>
            </a:pPr>
            <a:r>
              <a:rPr lang="en-US" b="1" dirty="0"/>
              <a:t>Excavator		Hitachi ZAXIS 140W-3</a:t>
            </a:r>
            <a:endParaRPr lang="da-DK" dirty="0"/>
          </a:p>
          <a:p>
            <a:pPr marL="285750" lvl="0" indent="-285750">
              <a:buFont typeface="Wingdings" panose="05000000000000000000" pitchFamily="2" charset="2"/>
              <a:buChar char="q"/>
            </a:pPr>
            <a:r>
              <a:rPr lang="da-DK" b="1" dirty="0"/>
              <a:t>Dozer		</a:t>
            </a:r>
            <a:r>
              <a:rPr lang="da-DK" b="1" dirty="0" smtClean="0"/>
              <a:t>	</a:t>
            </a:r>
            <a:r>
              <a:rPr lang="da-DK" b="1" dirty="0" err="1" smtClean="0"/>
              <a:t>Komatsu</a:t>
            </a:r>
            <a:r>
              <a:rPr lang="da-DK" b="1" dirty="0" smtClean="0"/>
              <a:t> </a:t>
            </a:r>
            <a:r>
              <a:rPr lang="da-DK" b="1" dirty="0"/>
              <a:t>D51 PX22</a:t>
            </a:r>
            <a:endParaRPr lang="da-DK" dirty="0"/>
          </a:p>
          <a:p>
            <a:pPr marL="285750" lvl="0" indent="-285750">
              <a:buFont typeface="Wingdings" panose="05000000000000000000" pitchFamily="2" charset="2"/>
              <a:buChar char="q"/>
            </a:pPr>
            <a:r>
              <a:rPr lang="en-US" b="1" dirty="0"/>
              <a:t>Backhoe		Komatsu WB975-5EO</a:t>
            </a:r>
            <a:endParaRPr lang="da-DK" dirty="0"/>
          </a:p>
          <a:p>
            <a:pPr marL="285750" lvl="0" indent="-285750">
              <a:buFont typeface="Wingdings" panose="05000000000000000000" pitchFamily="2" charset="2"/>
              <a:buChar char="q"/>
            </a:pPr>
            <a:r>
              <a:rPr lang="en-US" b="1" dirty="0"/>
              <a:t>Grader		Komatsu GD555-5</a:t>
            </a:r>
            <a:endParaRPr lang="da-DK" dirty="0"/>
          </a:p>
          <a:p>
            <a:pPr marL="285750" lvl="0" indent="-285750">
              <a:buFont typeface="Wingdings" panose="05000000000000000000" pitchFamily="2" charset="2"/>
              <a:buChar char="q"/>
            </a:pPr>
            <a:r>
              <a:rPr lang="en-US" b="1" dirty="0"/>
              <a:t>Dump truck		Komatsu HM250-2</a:t>
            </a:r>
            <a:endParaRPr lang="da-DK" dirty="0"/>
          </a:p>
          <a:p>
            <a:endParaRPr lang="da-DK" dirty="0">
              <a:latin typeface="Gill Sans MT" panose="020B0502020104020203" pitchFamily="34" charset="0"/>
            </a:endParaRPr>
          </a:p>
        </p:txBody>
      </p:sp>
      <p:sp>
        <p:nvSpPr>
          <p:cNvPr id="6" name="Tekstfelt 5"/>
          <p:cNvSpPr txBox="1"/>
          <p:nvPr/>
        </p:nvSpPr>
        <p:spPr>
          <a:xfrm>
            <a:off x="278359" y="4810971"/>
            <a:ext cx="8071942" cy="1785104"/>
          </a:xfrm>
          <a:prstGeom prst="rect">
            <a:avLst/>
          </a:prstGeom>
          <a:noFill/>
        </p:spPr>
        <p:txBody>
          <a:bodyPr wrap="square" rtlCol="0">
            <a:spAutoFit/>
          </a:bodyPr>
          <a:lstStyle/>
          <a:p>
            <a:r>
              <a:rPr lang="en-US" sz="2400" b="1" dirty="0">
                <a:solidFill>
                  <a:srgbClr val="003399"/>
                </a:solidFill>
              </a:rPr>
              <a:t>Urban Snow Removal </a:t>
            </a:r>
            <a:endParaRPr lang="da-DK" sz="2400" b="1" dirty="0">
              <a:solidFill>
                <a:srgbClr val="003399"/>
              </a:solidFill>
            </a:endParaRPr>
          </a:p>
          <a:p>
            <a:pPr lvl="0"/>
            <a:r>
              <a:rPr lang="en-US" sz="2400" b="1" dirty="0">
                <a:solidFill>
                  <a:srgbClr val="003399"/>
                </a:solidFill>
              </a:rPr>
              <a:t>1 week training (only for experienced machine operators</a:t>
            </a:r>
            <a:r>
              <a:rPr lang="en-US" sz="2400" b="1" dirty="0" smtClean="0">
                <a:solidFill>
                  <a:srgbClr val="003399"/>
                </a:solidFill>
              </a:rPr>
              <a:t>)</a:t>
            </a:r>
          </a:p>
          <a:p>
            <a:pPr lvl="0"/>
            <a:endParaRPr lang="da-DK" sz="800" b="1" dirty="0">
              <a:solidFill>
                <a:srgbClr val="003399"/>
              </a:solidFill>
            </a:endParaRPr>
          </a:p>
          <a:p>
            <a:pPr marL="285750" lvl="0" indent="-285750">
              <a:buFont typeface="Wingdings" panose="05000000000000000000" pitchFamily="2" charset="2"/>
              <a:buChar char="q"/>
            </a:pPr>
            <a:r>
              <a:rPr lang="en-US" b="1" dirty="0"/>
              <a:t>Safety training, planning, plowed snow &amp; </a:t>
            </a:r>
            <a:r>
              <a:rPr lang="en-US" b="1" dirty="0" smtClean="0"/>
              <a:t>storage</a:t>
            </a:r>
          </a:p>
          <a:p>
            <a:pPr marL="285750" lvl="0" indent="-285750">
              <a:buFont typeface="Wingdings" panose="05000000000000000000" pitchFamily="2" charset="2"/>
              <a:buChar char="q"/>
            </a:pPr>
            <a:r>
              <a:rPr lang="en-US" b="1" dirty="0" smtClean="0"/>
              <a:t>Maintenance </a:t>
            </a:r>
            <a:r>
              <a:rPr lang="en-US" b="1" dirty="0"/>
              <a:t>and practice with snow removal equipment.</a:t>
            </a:r>
            <a:endParaRPr lang="da-DK" dirty="0"/>
          </a:p>
          <a:p>
            <a:endParaRPr lang="da-DK" dirty="0">
              <a:latin typeface="Gill Sans MT" panose="020B0502020104020203" pitchFamily="34" charset="0"/>
            </a:endParaRPr>
          </a:p>
        </p:txBody>
      </p:sp>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7787" y="1232031"/>
            <a:ext cx="2950276" cy="1742562"/>
          </a:xfrm>
          <a:prstGeom prst="rect">
            <a:avLst/>
          </a:prstGeom>
        </p:spPr>
      </p:pic>
      <p:pic>
        <p:nvPicPr>
          <p:cNvPr id="9" name="Billed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7557" y="4083052"/>
            <a:ext cx="2914628" cy="1621624"/>
          </a:xfrm>
          <a:prstGeom prst="rect">
            <a:avLst/>
          </a:prstGeom>
        </p:spPr>
      </p:pic>
      <p:pic>
        <p:nvPicPr>
          <p:cNvPr id="10" name="Bille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8976" y="5711158"/>
            <a:ext cx="2909088" cy="1142028"/>
          </a:xfrm>
          <a:prstGeom prst="rect">
            <a:avLst/>
          </a:prstGeom>
        </p:spPr>
      </p:pic>
    </p:spTree>
    <p:extLst>
      <p:ext uri="{BB962C8B-B14F-4D97-AF65-F5344CB8AC3E}">
        <p14:creationId xmlns:p14="http://schemas.microsoft.com/office/powerpoint/2010/main" val="2573421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1"/>
            <a:ext cx="12192000" cy="1156138"/>
          </a:xfrm>
          <a:prstGeom prst="rect">
            <a:avLst/>
          </a:prstGeom>
          <a:solidFill>
            <a:srgbClr val="003399"/>
          </a:solidFill>
        </p:spPr>
        <p:txBody>
          <a:bodyP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Current &amp; Future Courses   </a:t>
            </a:r>
          </a:p>
          <a:p>
            <a:pPr algn="ctr" fontAlgn="auto">
              <a:lnSpc>
                <a:spcPct val="120000"/>
              </a:lnSpc>
              <a:spcAft>
                <a:spcPts val="0"/>
              </a:spcAft>
              <a:defRPr/>
            </a:pPr>
            <a:r>
              <a:rPr lang="en-US" sz="3600" b="1" dirty="0" smtClean="0">
                <a:solidFill>
                  <a:schemeClr val="bg1"/>
                </a:solidFill>
                <a:latin typeface="Gill Sans MT" panose="020B0502020104020203" pitchFamily="34" charset="0"/>
              </a:rPr>
              <a:t>Certified </a:t>
            </a:r>
            <a:r>
              <a:rPr lang="en-US" sz="3600" b="1" dirty="0" err="1" smtClean="0">
                <a:solidFill>
                  <a:schemeClr val="bg1"/>
                </a:solidFill>
                <a:latin typeface="Gill Sans MT" panose="020B0502020104020203" pitchFamily="34" charset="0"/>
              </a:rPr>
              <a:t>Shotfirer</a:t>
            </a:r>
            <a:r>
              <a:rPr lang="en-US" sz="3600" b="1" dirty="0" smtClean="0">
                <a:solidFill>
                  <a:schemeClr val="bg1"/>
                </a:solidFill>
                <a:latin typeface="Gill Sans MT" panose="020B0502020104020203" pitchFamily="34" charset="0"/>
              </a:rPr>
              <a:t>     </a:t>
            </a:r>
            <a:r>
              <a:rPr lang="en-US" sz="3600" b="1" dirty="0" err="1" smtClean="0">
                <a:solidFill>
                  <a:schemeClr val="bg1"/>
                </a:solidFill>
                <a:latin typeface="Gill Sans MT" panose="020B0502020104020203" pitchFamily="34" charset="0"/>
              </a:rPr>
              <a:t>Blasthole</a:t>
            </a:r>
            <a:r>
              <a:rPr lang="en-US" sz="3600" b="1" dirty="0" smtClean="0">
                <a:solidFill>
                  <a:schemeClr val="bg1"/>
                </a:solidFill>
                <a:latin typeface="Gill Sans MT" panose="020B0502020104020203" pitchFamily="34" charset="0"/>
              </a:rPr>
              <a:t> Drill Operator</a:t>
            </a:r>
          </a:p>
          <a:p>
            <a:pPr algn="ctr" fontAlgn="auto">
              <a:lnSpc>
                <a:spcPct val="120000"/>
              </a:lnSpc>
              <a:spcAft>
                <a:spcPts val="0"/>
              </a:spcAft>
              <a:defRPr/>
            </a:pPr>
            <a:r>
              <a:rPr lang="en-US" sz="3600" b="1" dirty="0" smtClean="0">
                <a:solidFill>
                  <a:schemeClr val="bg1"/>
                </a:solidFill>
                <a:latin typeface="Gill Sans MT" panose="020B0502020104020203" pitchFamily="34" charset="0"/>
              </a:rPr>
              <a:t>3D Blast Modeling     Vibration Measurement</a:t>
            </a:r>
            <a:endParaRPr lang="en-US" sz="3600" b="1" dirty="0">
              <a:solidFill>
                <a:schemeClr val="bg1"/>
              </a:solidFill>
              <a:latin typeface="Gill Sans MT" panose="020B0502020104020203" pitchFamily="34" charset="0"/>
            </a:endParaRPr>
          </a:p>
        </p:txBody>
      </p:sp>
      <p:sp>
        <p:nvSpPr>
          <p:cNvPr id="3" name="Tekstfelt 2"/>
          <p:cNvSpPr txBox="1"/>
          <p:nvPr/>
        </p:nvSpPr>
        <p:spPr>
          <a:xfrm>
            <a:off x="1114097" y="1408387"/>
            <a:ext cx="6866367" cy="1846659"/>
          </a:xfrm>
          <a:prstGeom prst="rect">
            <a:avLst/>
          </a:prstGeom>
          <a:noFill/>
        </p:spPr>
        <p:txBody>
          <a:bodyPr wrap="none" rtlCol="0">
            <a:spAutoFit/>
          </a:bodyPr>
          <a:lstStyle/>
          <a:p>
            <a:r>
              <a:rPr lang="en-US" sz="2400" b="1" dirty="0">
                <a:solidFill>
                  <a:srgbClr val="003399"/>
                </a:solidFill>
              </a:rPr>
              <a:t>Certified </a:t>
            </a:r>
            <a:r>
              <a:rPr lang="en-US" sz="2400" b="1" dirty="0" err="1">
                <a:solidFill>
                  <a:srgbClr val="003399"/>
                </a:solidFill>
              </a:rPr>
              <a:t>Shotfirer</a:t>
            </a:r>
            <a:r>
              <a:rPr lang="en-US" sz="2400" b="1" dirty="0">
                <a:solidFill>
                  <a:srgbClr val="003399"/>
                </a:solidFill>
              </a:rPr>
              <a:t> (theory)</a:t>
            </a:r>
            <a:endParaRPr lang="da-DK" sz="2400" dirty="0">
              <a:solidFill>
                <a:srgbClr val="003399"/>
              </a:solidFill>
            </a:endParaRPr>
          </a:p>
          <a:p>
            <a:r>
              <a:rPr lang="en-US" b="1" dirty="0"/>
              <a:t>2 weeks training</a:t>
            </a:r>
            <a:endParaRPr lang="da-DK" dirty="0"/>
          </a:p>
          <a:p>
            <a:pPr marL="285750" lvl="0" indent="-285750">
              <a:buFont typeface="Wingdings" panose="05000000000000000000" pitchFamily="2" charset="2"/>
              <a:buChar char="q"/>
            </a:pPr>
            <a:r>
              <a:rPr lang="en-US" b="1" dirty="0"/>
              <a:t>Greenlandic explosives regulations, safety and </a:t>
            </a:r>
            <a:r>
              <a:rPr lang="en-US" b="1" dirty="0" smtClean="0"/>
              <a:t>practice</a:t>
            </a:r>
            <a:endParaRPr lang="da-DK" dirty="0"/>
          </a:p>
          <a:p>
            <a:pPr marL="285750" lvl="0" indent="-285750">
              <a:buFont typeface="Wingdings" panose="05000000000000000000" pitchFamily="2" charset="2"/>
              <a:buChar char="q"/>
            </a:pPr>
            <a:r>
              <a:rPr lang="en-US" b="1" dirty="0" smtClean="0"/>
              <a:t>Must document  one year’s blasting work </a:t>
            </a:r>
            <a:r>
              <a:rPr lang="en-US" b="1" dirty="0"/>
              <a:t>with a licensed </a:t>
            </a:r>
            <a:r>
              <a:rPr lang="en-US" b="1" dirty="0" err="1"/>
              <a:t>shotfirer</a:t>
            </a:r>
            <a:r>
              <a:rPr lang="en-US" b="1" dirty="0"/>
              <a:t> </a:t>
            </a:r>
            <a:endParaRPr lang="da-DK" dirty="0"/>
          </a:p>
          <a:p>
            <a:pPr marL="285750" lvl="0" indent="-285750">
              <a:buFont typeface="Wingdings" panose="05000000000000000000" pitchFamily="2" charset="2"/>
              <a:buChar char="q"/>
            </a:pPr>
            <a:r>
              <a:rPr lang="en-US" b="1" dirty="0" smtClean="0"/>
              <a:t>Then apply </a:t>
            </a:r>
            <a:r>
              <a:rPr lang="en-US" b="1" dirty="0"/>
              <a:t>for </a:t>
            </a:r>
            <a:r>
              <a:rPr lang="en-US" b="1" dirty="0" smtClean="0"/>
              <a:t>a personal </a:t>
            </a:r>
            <a:r>
              <a:rPr lang="en-US" b="1" dirty="0"/>
              <a:t>license </a:t>
            </a:r>
            <a:r>
              <a:rPr lang="en-US" b="1" dirty="0" smtClean="0"/>
              <a:t>–to be renewed </a:t>
            </a:r>
            <a:r>
              <a:rPr lang="en-US" b="1" dirty="0"/>
              <a:t>every 5</a:t>
            </a:r>
            <a:r>
              <a:rPr lang="en-US" b="1" baseline="30000" dirty="0"/>
              <a:t>th</a:t>
            </a:r>
            <a:r>
              <a:rPr lang="en-US" b="1" dirty="0"/>
              <a:t> year</a:t>
            </a:r>
            <a:endParaRPr lang="da-DK" dirty="0"/>
          </a:p>
          <a:p>
            <a:endParaRPr lang="da-DK" dirty="0">
              <a:latin typeface="Gill Sans MT" panose="020B0502020104020203" pitchFamily="34" charset="0"/>
            </a:endParaRPr>
          </a:p>
        </p:txBody>
      </p:sp>
      <p:sp>
        <p:nvSpPr>
          <p:cNvPr id="4" name="Tekstfelt 3"/>
          <p:cNvSpPr txBox="1"/>
          <p:nvPr/>
        </p:nvSpPr>
        <p:spPr>
          <a:xfrm>
            <a:off x="1135121" y="3056161"/>
            <a:ext cx="4529381" cy="1569660"/>
          </a:xfrm>
          <a:prstGeom prst="rect">
            <a:avLst/>
          </a:prstGeom>
          <a:noFill/>
        </p:spPr>
        <p:txBody>
          <a:bodyPr wrap="none" rtlCol="0">
            <a:spAutoFit/>
          </a:bodyPr>
          <a:lstStyle/>
          <a:p>
            <a:r>
              <a:rPr lang="en-US" sz="2400" b="1" dirty="0" err="1">
                <a:solidFill>
                  <a:srgbClr val="003399"/>
                </a:solidFill>
              </a:rPr>
              <a:t>Blasthole</a:t>
            </a:r>
            <a:r>
              <a:rPr lang="en-US" sz="2400" b="1" dirty="0">
                <a:solidFill>
                  <a:srgbClr val="003399"/>
                </a:solidFill>
              </a:rPr>
              <a:t> Drill Operator</a:t>
            </a:r>
            <a:endParaRPr lang="da-DK" sz="2400" dirty="0">
              <a:solidFill>
                <a:srgbClr val="003399"/>
              </a:solidFill>
            </a:endParaRPr>
          </a:p>
          <a:p>
            <a:r>
              <a:rPr lang="en-US" b="1" dirty="0"/>
              <a:t> 3 weeks </a:t>
            </a:r>
            <a:r>
              <a:rPr lang="en-US" b="1" dirty="0" smtClean="0"/>
              <a:t>training:</a:t>
            </a:r>
            <a:endParaRPr lang="da-DK" dirty="0"/>
          </a:p>
          <a:p>
            <a:pPr marL="285750" lvl="0" indent="-285750">
              <a:buFont typeface="Wingdings" panose="05000000000000000000" pitchFamily="2" charset="2"/>
              <a:buChar char="q"/>
            </a:pPr>
            <a:r>
              <a:rPr lang="en-US" b="1" dirty="0"/>
              <a:t>Surface drill rig	Atlas Copco T15</a:t>
            </a:r>
            <a:endParaRPr lang="da-DK" dirty="0"/>
          </a:p>
          <a:p>
            <a:pPr marL="285750" lvl="0" indent="-285750">
              <a:buFont typeface="Wingdings" panose="05000000000000000000" pitchFamily="2" charset="2"/>
              <a:buChar char="q"/>
            </a:pPr>
            <a:r>
              <a:rPr lang="en-US" b="1" dirty="0"/>
              <a:t>Surface drill rig	</a:t>
            </a:r>
            <a:r>
              <a:rPr lang="en-US" b="1" dirty="0" err="1"/>
              <a:t>Tamrock</a:t>
            </a:r>
            <a:r>
              <a:rPr lang="en-US" b="1" dirty="0"/>
              <a:t> Commando 120R</a:t>
            </a:r>
            <a:endParaRPr lang="da-DK" dirty="0"/>
          </a:p>
          <a:p>
            <a:pPr marL="285750" indent="-285750">
              <a:buFont typeface="Wingdings" panose="05000000000000000000" pitchFamily="2" charset="2"/>
              <a:buChar char="q"/>
            </a:pPr>
            <a:endParaRPr lang="da-DK" dirty="0">
              <a:latin typeface="Gill Sans MT" panose="020B0502020104020203" pitchFamily="34" charset="0"/>
            </a:endParaRPr>
          </a:p>
        </p:txBody>
      </p:sp>
      <p:sp>
        <p:nvSpPr>
          <p:cNvPr id="5" name="Tekstfelt 4"/>
          <p:cNvSpPr txBox="1"/>
          <p:nvPr/>
        </p:nvSpPr>
        <p:spPr>
          <a:xfrm>
            <a:off x="1093077" y="4477411"/>
            <a:ext cx="5035417" cy="2123658"/>
          </a:xfrm>
          <a:prstGeom prst="rect">
            <a:avLst/>
          </a:prstGeom>
          <a:noFill/>
        </p:spPr>
        <p:txBody>
          <a:bodyPr wrap="none" rtlCol="0">
            <a:spAutoFit/>
          </a:bodyPr>
          <a:lstStyle/>
          <a:p>
            <a:r>
              <a:rPr lang="en-US" sz="2400" b="1" dirty="0">
                <a:solidFill>
                  <a:srgbClr val="003399"/>
                </a:solidFill>
              </a:rPr>
              <a:t>3D Blast </a:t>
            </a:r>
            <a:r>
              <a:rPr lang="en-US" sz="2400" b="1" dirty="0" smtClean="0">
                <a:solidFill>
                  <a:srgbClr val="003399"/>
                </a:solidFill>
              </a:rPr>
              <a:t>Modeling</a:t>
            </a:r>
            <a:endParaRPr lang="da-DK" sz="2400" dirty="0">
              <a:solidFill>
                <a:srgbClr val="003399"/>
              </a:solidFill>
            </a:endParaRPr>
          </a:p>
          <a:p>
            <a:pPr marL="285750" indent="-285750">
              <a:buFont typeface="Wingdings" panose="05000000000000000000" pitchFamily="2" charset="2"/>
              <a:buChar char="q"/>
            </a:pPr>
            <a:r>
              <a:rPr lang="en-US" b="1" dirty="0"/>
              <a:t>2 weeks </a:t>
            </a:r>
            <a:r>
              <a:rPr lang="en-US" b="1" dirty="0" smtClean="0"/>
              <a:t>training:</a:t>
            </a:r>
            <a:endParaRPr lang="da-DK" dirty="0"/>
          </a:p>
          <a:p>
            <a:pPr marL="285750" lvl="0" indent="-285750">
              <a:buFont typeface="Wingdings" panose="05000000000000000000" pitchFamily="2" charset="2"/>
              <a:buChar char="q"/>
            </a:pPr>
            <a:r>
              <a:rPr lang="en-US" b="1" dirty="0" smtClean="0"/>
              <a:t>Drone             DJI </a:t>
            </a:r>
            <a:r>
              <a:rPr lang="en-US" b="1" dirty="0"/>
              <a:t>Inspire 2</a:t>
            </a:r>
            <a:endParaRPr lang="da-DK" dirty="0"/>
          </a:p>
          <a:p>
            <a:pPr marL="285750" lvl="0" indent="-285750">
              <a:buFont typeface="Wingdings" panose="05000000000000000000" pitchFamily="2" charset="2"/>
              <a:buChar char="q"/>
            </a:pPr>
            <a:r>
              <a:rPr lang="en-US" b="1" dirty="0"/>
              <a:t>Drone	</a:t>
            </a:r>
            <a:r>
              <a:rPr lang="en-US" b="1" dirty="0" smtClean="0"/>
              <a:t>            DJI </a:t>
            </a:r>
            <a:r>
              <a:rPr lang="en-US" b="1" dirty="0"/>
              <a:t>Phantom 4</a:t>
            </a:r>
            <a:endParaRPr lang="da-DK" dirty="0"/>
          </a:p>
          <a:p>
            <a:pPr marL="285750" lvl="0" indent="-285750">
              <a:buFont typeface="Wingdings" panose="05000000000000000000" pitchFamily="2" charset="2"/>
              <a:buChar char="q"/>
            </a:pPr>
            <a:r>
              <a:rPr lang="en-US" b="1" dirty="0" smtClean="0"/>
              <a:t>Computers    High level performance </a:t>
            </a:r>
            <a:r>
              <a:rPr lang="en-US" b="1" dirty="0"/>
              <a:t>computers</a:t>
            </a:r>
            <a:endParaRPr lang="da-DK" dirty="0"/>
          </a:p>
          <a:p>
            <a:pPr marL="285750" lvl="0" indent="-285750">
              <a:buFont typeface="Wingdings" panose="05000000000000000000" pitchFamily="2" charset="2"/>
              <a:buChar char="q"/>
            </a:pPr>
            <a:r>
              <a:rPr lang="en-US" b="1" dirty="0" smtClean="0"/>
              <a:t>System -        3GSM Blast Metrix </a:t>
            </a:r>
            <a:r>
              <a:rPr lang="en-US" b="1" dirty="0"/>
              <a:t>UAV</a:t>
            </a:r>
            <a:endParaRPr lang="da-DK" dirty="0"/>
          </a:p>
          <a:p>
            <a:endParaRPr lang="da-DK" dirty="0">
              <a:latin typeface="Gill Sans MT" panose="020B0502020104020203" pitchFamily="34" charset="0"/>
            </a:endParaRPr>
          </a:p>
        </p:txBody>
      </p:sp>
      <p:sp>
        <p:nvSpPr>
          <p:cNvPr id="6" name="Tekstfelt 5"/>
          <p:cNvSpPr txBox="1"/>
          <p:nvPr/>
        </p:nvSpPr>
        <p:spPr>
          <a:xfrm>
            <a:off x="7367762" y="4477415"/>
            <a:ext cx="3649782" cy="1846659"/>
          </a:xfrm>
          <a:prstGeom prst="rect">
            <a:avLst/>
          </a:prstGeom>
          <a:noFill/>
        </p:spPr>
        <p:txBody>
          <a:bodyPr wrap="none" rtlCol="0">
            <a:spAutoFit/>
          </a:bodyPr>
          <a:lstStyle/>
          <a:p>
            <a:r>
              <a:rPr lang="en-US" sz="2400" b="1" dirty="0">
                <a:solidFill>
                  <a:srgbClr val="003399"/>
                </a:solidFill>
              </a:rPr>
              <a:t>Vibration M</a:t>
            </a:r>
            <a:r>
              <a:rPr lang="en-US" sz="2400" b="1" dirty="0" smtClean="0">
                <a:solidFill>
                  <a:srgbClr val="003399"/>
                </a:solidFill>
              </a:rPr>
              <a:t>easurement</a:t>
            </a:r>
            <a:endParaRPr lang="da-DK" sz="2400" dirty="0">
              <a:solidFill>
                <a:srgbClr val="003399"/>
              </a:solidFill>
            </a:endParaRPr>
          </a:p>
          <a:p>
            <a:r>
              <a:rPr lang="en-US" b="1" dirty="0"/>
              <a:t>1 week </a:t>
            </a:r>
            <a:r>
              <a:rPr lang="en-US" b="1" dirty="0" smtClean="0"/>
              <a:t>training:</a:t>
            </a:r>
            <a:endParaRPr lang="da-DK" dirty="0"/>
          </a:p>
          <a:p>
            <a:pPr marL="285750" lvl="0" indent="-285750">
              <a:buFont typeface="Wingdings" panose="05000000000000000000" pitchFamily="2" charset="2"/>
              <a:buChar char="q"/>
            </a:pPr>
            <a:r>
              <a:rPr lang="en-US" b="1" dirty="0" err="1"/>
              <a:t>SigiCom</a:t>
            </a:r>
            <a:r>
              <a:rPr lang="en-US" b="1" dirty="0"/>
              <a:t> Infra Master 4100</a:t>
            </a:r>
            <a:endParaRPr lang="da-DK" dirty="0"/>
          </a:p>
          <a:p>
            <a:pPr marL="285750" lvl="0" indent="-285750">
              <a:buFont typeface="Wingdings" panose="05000000000000000000" pitchFamily="2" charset="2"/>
              <a:buChar char="q"/>
            </a:pPr>
            <a:r>
              <a:rPr lang="en-US" b="1" dirty="0" err="1"/>
              <a:t>SigiCom</a:t>
            </a:r>
            <a:r>
              <a:rPr lang="en-US" b="1" dirty="0"/>
              <a:t> V12 </a:t>
            </a:r>
            <a:r>
              <a:rPr lang="en-US" b="1" dirty="0" err="1"/>
              <a:t>Triaviell</a:t>
            </a:r>
            <a:r>
              <a:rPr lang="en-US" b="1" dirty="0"/>
              <a:t> Geophone</a:t>
            </a:r>
            <a:endParaRPr lang="da-DK" dirty="0"/>
          </a:p>
          <a:p>
            <a:pPr marL="285750" lvl="0" indent="-285750">
              <a:buFont typeface="Wingdings" panose="05000000000000000000" pitchFamily="2" charset="2"/>
              <a:buChar char="q"/>
            </a:pPr>
            <a:r>
              <a:rPr lang="en-US" b="1" dirty="0"/>
              <a:t>SigiComS10 Air Blast Microphone</a:t>
            </a:r>
            <a:endParaRPr lang="da-DK" dirty="0"/>
          </a:p>
          <a:p>
            <a:endParaRPr lang="da-DK" dirty="0">
              <a:latin typeface="Gill Sans MT" panose="020B0502020104020203" pitchFamily="34" charset="0"/>
            </a:endParaRPr>
          </a:p>
        </p:txBody>
      </p:sp>
      <p:sp>
        <p:nvSpPr>
          <p:cNvPr id="9" name="Forbindelse 8"/>
          <p:cNvSpPr/>
          <p:nvPr/>
        </p:nvSpPr>
        <p:spPr>
          <a:xfrm>
            <a:off x="5608759" y="476196"/>
            <a:ext cx="228600" cy="2413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Forbindelse 9"/>
          <p:cNvSpPr/>
          <p:nvPr/>
        </p:nvSpPr>
        <p:spPr>
          <a:xfrm>
            <a:off x="5624662" y="817603"/>
            <a:ext cx="228600" cy="2413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899" y="1176207"/>
            <a:ext cx="3144206" cy="2404393"/>
          </a:xfrm>
          <a:prstGeom prst="rect">
            <a:avLst/>
          </a:prstGeom>
        </p:spPr>
      </p:pic>
    </p:spTree>
    <p:extLst>
      <p:ext uri="{BB962C8B-B14F-4D97-AF65-F5344CB8AC3E}">
        <p14:creationId xmlns:p14="http://schemas.microsoft.com/office/powerpoint/2010/main" val="4147569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0"/>
            <a:ext cx="12192000" cy="1156138"/>
          </a:xfrm>
          <a:prstGeom prst="rect">
            <a:avLst/>
          </a:prstGeom>
          <a:solidFill>
            <a:srgbClr val="003399"/>
          </a:solidFill>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Current and Future Courses  </a:t>
            </a:r>
          </a:p>
          <a:p>
            <a:pPr algn="ctr" fontAlgn="auto">
              <a:spcAft>
                <a:spcPts val="0"/>
              </a:spcAft>
              <a:defRPr/>
            </a:pPr>
            <a:r>
              <a:rPr lang="en-US" sz="3100" b="1" dirty="0" smtClean="0">
                <a:solidFill>
                  <a:schemeClr val="bg1"/>
                </a:solidFill>
                <a:latin typeface="Gill Sans MT" panose="020B0502020104020203" pitchFamily="34" charset="0"/>
              </a:rPr>
              <a:t>Diamond Core Drilling    Stone Crushing &amp; Screening    Rigging &amp; Lifting</a:t>
            </a:r>
            <a:endParaRPr lang="en-US" sz="3100" b="1" dirty="0">
              <a:solidFill>
                <a:schemeClr val="bg1"/>
              </a:solidFill>
              <a:latin typeface="Gill Sans MT" panose="020B0502020104020203" pitchFamily="34" charset="0"/>
            </a:endParaRPr>
          </a:p>
        </p:txBody>
      </p:sp>
      <p:sp>
        <p:nvSpPr>
          <p:cNvPr id="3" name="Tekstfelt 2"/>
          <p:cNvSpPr txBox="1"/>
          <p:nvPr/>
        </p:nvSpPr>
        <p:spPr>
          <a:xfrm>
            <a:off x="1009000" y="1729672"/>
            <a:ext cx="5665525" cy="4801314"/>
          </a:xfrm>
          <a:prstGeom prst="rect">
            <a:avLst/>
          </a:prstGeom>
          <a:noFill/>
        </p:spPr>
        <p:txBody>
          <a:bodyPr wrap="none" rtlCol="0">
            <a:spAutoFit/>
          </a:bodyPr>
          <a:lstStyle/>
          <a:p>
            <a:r>
              <a:rPr lang="en-US" sz="2400" b="1" dirty="0">
                <a:solidFill>
                  <a:srgbClr val="003399"/>
                </a:solidFill>
              </a:rPr>
              <a:t>Diamond Core Drilling</a:t>
            </a:r>
            <a:endParaRPr lang="da-DK" sz="2400" dirty="0">
              <a:solidFill>
                <a:srgbClr val="003399"/>
              </a:solidFill>
            </a:endParaRPr>
          </a:p>
          <a:p>
            <a:r>
              <a:rPr lang="en-US" b="1" dirty="0">
                <a:solidFill>
                  <a:srgbClr val="003399"/>
                </a:solidFill>
              </a:rPr>
              <a:t>6 weeks training:</a:t>
            </a:r>
            <a:endParaRPr lang="da-DK" dirty="0">
              <a:solidFill>
                <a:srgbClr val="003399"/>
              </a:solidFill>
            </a:endParaRPr>
          </a:p>
          <a:p>
            <a:pPr marL="285750" lvl="0" indent="-285750">
              <a:buFont typeface="Wingdings" panose="05000000000000000000" pitchFamily="2" charset="2"/>
              <a:buChar char="q"/>
            </a:pPr>
            <a:r>
              <a:rPr lang="en-US" b="1" dirty="0"/>
              <a:t>Core Drill </a:t>
            </a:r>
            <a:r>
              <a:rPr lang="en-US" b="1" dirty="0" smtClean="0"/>
              <a:t>rig </a:t>
            </a:r>
            <a:r>
              <a:rPr lang="en-US" b="1" dirty="0"/>
              <a:t>	</a:t>
            </a:r>
            <a:r>
              <a:rPr lang="en-US" b="1" dirty="0" err="1"/>
              <a:t>Sandvik</a:t>
            </a:r>
            <a:r>
              <a:rPr lang="en-US" b="1" dirty="0"/>
              <a:t> DE130</a:t>
            </a:r>
            <a:endParaRPr lang="da-DK" dirty="0"/>
          </a:p>
          <a:p>
            <a:pPr marL="285750" lvl="0" indent="-285750">
              <a:buFont typeface="Wingdings" panose="05000000000000000000" pitchFamily="2" charset="2"/>
              <a:buChar char="q"/>
            </a:pPr>
            <a:r>
              <a:rPr lang="en-US" b="1" dirty="0"/>
              <a:t>Core Drill </a:t>
            </a:r>
            <a:r>
              <a:rPr lang="en-US" b="1" dirty="0" smtClean="0"/>
              <a:t>rig</a:t>
            </a:r>
            <a:r>
              <a:rPr lang="en-US" b="1" dirty="0"/>
              <a:t>	Atlas Copco </a:t>
            </a:r>
            <a:r>
              <a:rPr lang="en-US" b="1" dirty="0" err="1"/>
              <a:t>Diamec</a:t>
            </a:r>
            <a:r>
              <a:rPr lang="en-US" b="1" dirty="0"/>
              <a:t> 252</a:t>
            </a:r>
            <a:endParaRPr lang="da-DK" dirty="0"/>
          </a:p>
          <a:p>
            <a:r>
              <a:rPr lang="en-US" b="1" dirty="0"/>
              <a:t> </a:t>
            </a:r>
            <a:endParaRPr lang="da-DK" dirty="0"/>
          </a:p>
          <a:p>
            <a:r>
              <a:rPr lang="en-US" sz="2400" b="1" dirty="0">
                <a:solidFill>
                  <a:srgbClr val="003399"/>
                </a:solidFill>
              </a:rPr>
              <a:t>Stone Crushing </a:t>
            </a:r>
            <a:r>
              <a:rPr lang="en-US" sz="2400" b="1" dirty="0" smtClean="0">
                <a:solidFill>
                  <a:srgbClr val="003399"/>
                </a:solidFill>
              </a:rPr>
              <a:t>&amp; Screening    </a:t>
            </a:r>
            <a:r>
              <a:rPr lang="en-US" b="1" dirty="0"/>
              <a:t>	</a:t>
            </a:r>
            <a:endParaRPr lang="da-DK" dirty="0"/>
          </a:p>
          <a:p>
            <a:r>
              <a:rPr lang="en-US" b="1" dirty="0">
                <a:solidFill>
                  <a:srgbClr val="003399"/>
                </a:solidFill>
              </a:rPr>
              <a:t>2 weeks training on:</a:t>
            </a:r>
            <a:endParaRPr lang="da-DK" dirty="0">
              <a:solidFill>
                <a:srgbClr val="003399"/>
              </a:solidFill>
            </a:endParaRPr>
          </a:p>
          <a:p>
            <a:pPr marL="285750" lvl="0" indent="-285750">
              <a:buFont typeface="Wingdings" panose="05000000000000000000" pitchFamily="2" charset="2"/>
              <a:buChar char="q"/>
            </a:pPr>
            <a:r>
              <a:rPr lang="da-DK" b="1" dirty="0" err="1"/>
              <a:t>Crusher</a:t>
            </a:r>
            <a:r>
              <a:rPr lang="da-DK" b="1" dirty="0"/>
              <a:t>	</a:t>
            </a:r>
            <a:r>
              <a:rPr lang="da-DK" b="1" dirty="0" smtClean="0"/>
              <a:t>Sandvik </a:t>
            </a:r>
            <a:r>
              <a:rPr lang="da-DK" b="1" dirty="0"/>
              <a:t>mobile </a:t>
            </a:r>
            <a:r>
              <a:rPr lang="da-DK" b="1" dirty="0" err="1"/>
              <a:t>crusher</a:t>
            </a:r>
            <a:r>
              <a:rPr lang="da-DK" b="1" dirty="0"/>
              <a:t> QJ 271</a:t>
            </a:r>
            <a:endParaRPr lang="da-DK" dirty="0"/>
          </a:p>
          <a:p>
            <a:pPr marL="285750" lvl="0" indent="-285750">
              <a:buFont typeface="Wingdings" panose="05000000000000000000" pitchFamily="2" charset="2"/>
              <a:buChar char="q"/>
            </a:pPr>
            <a:r>
              <a:rPr lang="en-US" b="1" dirty="0"/>
              <a:t>Screener	</a:t>
            </a:r>
            <a:r>
              <a:rPr lang="en-US" b="1" dirty="0" err="1" smtClean="0"/>
              <a:t>Sandvik</a:t>
            </a:r>
            <a:r>
              <a:rPr lang="en-US" b="1" dirty="0" smtClean="0"/>
              <a:t> </a:t>
            </a:r>
            <a:r>
              <a:rPr lang="en-US" b="1" dirty="0"/>
              <a:t>mobile screener QA 331</a:t>
            </a:r>
            <a:endParaRPr lang="da-DK" dirty="0"/>
          </a:p>
          <a:p>
            <a:r>
              <a:rPr lang="en-US" b="1" dirty="0"/>
              <a:t> </a:t>
            </a:r>
            <a:endParaRPr lang="da-DK" dirty="0"/>
          </a:p>
          <a:p>
            <a:r>
              <a:rPr lang="en-US" sz="2400" b="1" dirty="0">
                <a:solidFill>
                  <a:srgbClr val="003399"/>
                </a:solidFill>
              </a:rPr>
              <a:t>Rigging and Lifting</a:t>
            </a:r>
            <a:endParaRPr lang="da-DK" sz="2400" b="1" dirty="0">
              <a:solidFill>
                <a:srgbClr val="003399"/>
              </a:solidFill>
            </a:endParaRPr>
          </a:p>
          <a:p>
            <a:r>
              <a:rPr lang="en-US" dirty="0">
                <a:solidFill>
                  <a:srgbClr val="003399"/>
                </a:solidFill>
              </a:rPr>
              <a:t>2 weeks training with:</a:t>
            </a:r>
            <a:endParaRPr lang="da-DK" dirty="0">
              <a:solidFill>
                <a:srgbClr val="003399"/>
              </a:solidFill>
            </a:endParaRPr>
          </a:p>
          <a:p>
            <a:pPr marL="285750" indent="-285750">
              <a:buFont typeface="Wingdings" panose="05000000000000000000" pitchFamily="2" charset="2"/>
              <a:buChar char="q"/>
            </a:pPr>
            <a:r>
              <a:rPr lang="en-US" b="1" dirty="0"/>
              <a:t>Special designed rigging container for confined spaces </a:t>
            </a:r>
            <a:endParaRPr lang="en-US" b="1" dirty="0" smtClean="0"/>
          </a:p>
          <a:p>
            <a:r>
              <a:rPr lang="en-US" b="1" dirty="0"/>
              <a:t> </a:t>
            </a:r>
            <a:r>
              <a:rPr lang="en-US" b="1" dirty="0" smtClean="0"/>
              <a:t>    + </a:t>
            </a:r>
            <a:r>
              <a:rPr lang="en-US" b="1" dirty="0"/>
              <a:t>relevant </a:t>
            </a:r>
            <a:r>
              <a:rPr lang="en-US" b="1" dirty="0" smtClean="0"/>
              <a:t>equipment</a:t>
            </a:r>
            <a:endParaRPr lang="da-DK" dirty="0"/>
          </a:p>
          <a:p>
            <a:pPr marL="285750" lvl="0" indent="-285750">
              <a:buFont typeface="Wingdings" panose="05000000000000000000" pitchFamily="2" charset="2"/>
              <a:buChar char="q"/>
            </a:pPr>
            <a:r>
              <a:rPr lang="en-US" b="1" dirty="0"/>
              <a:t>Lifting		2 gantry crane 5m 2T</a:t>
            </a:r>
            <a:endParaRPr lang="da-DK" dirty="0"/>
          </a:p>
          <a:p>
            <a:endParaRPr lang="da-DK" dirty="0">
              <a:latin typeface="Gill Sans MT" panose="020B0502020104020203" pitchFamily="34" charset="0"/>
            </a:endParaRPr>
          </a:p>
        </p:txBody>
      </p:sp>
      <p:sp>
        <p:nvSpPr>
          <p:cNvPr id="4" name="Forbindelse 3"/>
          <p:cNvSpPr/>
          <p:nvPr/>
        </p:nvSpPr>
        <p:spPr>
          <a:xfrm>
            <a:off x="4113917" y="651121"/>
            <a:ext cx="228600" cy="2413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Forbindelse 4"/>
          <p:cNvSpPr/>
          <p:nvPr/>
        </p:nvSpPr>
        <p:spPr>
          <a:xfrm>
            <a:off x="8822403" y="668349"/>
            <a:ext cx="228600" cy="2413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7521" y="1156137"/>
            <a:ext cx="5814479" cy="3223357"/>
          </a:xfrm>
          <a:prstGeom prst="rect">
            <a:avLst/>
          </a:prstGeom>
        </p:spPr>
      </p:pic>
    </p:spTree>
    <p:extLst>
      <p:ext uri="{BB962C8B-B14F-4D97-AF65-F5344CB8AC3E}">
        <p14:creationId xmlns:p14="http://schemas.microsoft.com/office/powerpoint/2010/main" val="2567180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0"/>
            <a:ext cx="12192000" cy="1156138"/>
          </a:xfrm>
          <a:prstGeom prst="rect">
            <a:avLst/>
          </a:prstGeom>
          <a:solidFill>
            <a:srgbClr val="003399"/>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Current and Future Courses  </a:t>
            </a:r>
          </a:p>
          <a:p>
            <a:pPr algn="ctr" fontAlgn="auto">
              <a:spcAft>
                <a:spcPts val="0"/>
              </a:spcAft>
              <a:defRPr/>
            </a:pPr>
            <a:r>
              <a:rPr lang="en-US" sz="3100" b="1" dirty="0" smtClean="0">
                <a:solidFill>
                  <a:schemeClr val="bg1"/>
                </a:solidFill>
                <a:latin typeface="Gill Sans MT" panose="020B0502020104020203" pitchFamily="34" charset="0"/>
              </a:rPr>
              <a:t>Basic Laboratory Safety      Courses Under Development</a:t>
            </a:r>
            <a:endParaRPr lang="en-US" sz="3100" b="1" dirty="0">
              <a:solidFill>
                <a:schemeClr val="bg1"/>
              </a:solidFill>
              <a:latin typeface="Gill Sans MT" panose="020B0502020104020203" pitchFamily="34" charset="0"/>
            </a:endParaRPr>
          </a:p>
        </p:txBody>
      </p:sp>
      <p:sp>
        <p:nvSpPr>
          <p:cNvPr id="3" name="Forbindelse 2"/>
          <p:cNvSpPr/>
          <p:nvPr/>
        </p:nvSpPr>
        <p:spPr>
          <a:xfrm>
            <a:off x="5547307" y="703909"/>
            <a:ext cx="228600" cy="24130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p:cNvSpPr txBox="1"/>
          <p:nvPr/>
        </p:nvSpPr>
        <p:spPr>
          <a:xfrm>
            <a:off x="296297" y="4587904"/>
            <a:ext cx="6709273" cy="1292662"/>
          </a:xfrm>
          <a:prstGeom prst="rect">
            <a:avLst/>
          </a:prstGeom>
          <a:noFill/>
        </p:spPr>
        <p:txBody>
          <a:bodyPr wrap="none" rtlCol="0">
            <a:spAutoFit/>
          </a:bodyPr>
          <a:lstStyle/>
          <a:p>
            <a:r>
              <a:rPr lang="en-US" sz="2400" b="1" dirty="0" smtClean="0">
                <a:solidFill>
                  <a:srgbClr val="003399"/>
                </a:solidFill>
              </a:rPr>
              <a:t>Courses Under </a:t>
            </a:r>
            <a:r>
              <a:rPr lang="en-US" sz="2400" b="1" dirty="0">
                <a:solidFill>
                  <a:srgbClr val="003399"/>
                </a:solidFill>
              </a:rPr>
              <a:t>development:</a:t>
            </a:r>
            <a:endParaRPr lang="da-DK" sz="2400" dirty="0">
              <a:solidFill>
                <a:srgbClr val="003399"/>
              </a:solidFill>
            </a:endParaRPr>
          </a:p>
          <a:p>
            <a:pPr marL="285750" lvl="0" indent="-285750">
              <a:buFont typeface="Wingdings" panose="05000000000000000000" pitchFamily="2" charset="2"/>
              <a:buChar char="q"/>
            </a:pPr>
            <a:r>
              <a:rPr lang="en-US" b="1" dirty="0"/>
              <a:t>Certified </a:t>
            </a:r>
            <a:r>
              <a:rPr lang="en-US" b="1" dirty="0" smtClean="0"/>
              <a:t>mine </a:t>
            </a:r>
            <a:r>
              <a:rPr lang="en-US" b="1" dirty="0"/>
              <a:t>safety </a:t>
            </a:r>
            <a:r>
              <a:rPr lang="en-US" b="1" dirty="0" smtClean="0"/>
              <a:t>for </a:t>
            </a:r>
            <a:r>
              <a:rPr lang="en-US" b="1" dirty="0"/>
              <a:t>new miners (similar to NORCAT practice)</a:t>
            </a:r>
            <a:endParaRPr lang="da-DK" dirty="0"/>
          </a:p>
          <a:p>
            <a:pPr marL="285750" lvl="0" indent="-285750">
              <a:buFont typeface="Wingdings" panose="05000000000000000000" pitchFamily="2" charset="2"/>
              <a:buChar char="q"/>
            </a:pPr>
            <a:r>
              <a:rPr lang="en-US" b="1" dirty="0"/>
              <a:t>Technical English and mining terminology   </a:t>
            </a:r>
            <a:endParaRPr lang="da-DK" dirty="0"/>
          </a:p>
          <a:p>
            <a:endParaRPr lang="da-DK" dirty="0">
              <a:latin typeface="Gill Sans MT" panose="020B0502020104020203" pitchFamily="34" charset="0"/>
            </a:endParaRPr>
          </a:p>
        </p:txBody>
      </p:sp>
      <p:sp>
        <p:nvSpPr>
          <p:cNvPr id="5" name="Tekstfelt 4"/>
          <p:cNvSpPr txBox="1"/>
          <p:nvPr/>
        </p:nvSpPr>
        <p:spPr>
          <a:xfrm>
            <a:off x="367858" y="1701579"/>
            <a:ext cx="7911846" cy="2123658"/>
          </a:xfrm>
          <a:prstGeom prst="rect">
            <a:avLst/>
          </a:prstGeom>
          <a:noFill/>
        </p:spPr>
        <p:txBody>
          <a:bodyPr wrap="none" rtlCol="0">
            <a:spAutoFit/>
          </a:bodyPr>
          <a:lstStyle/>
          <a:p>
            <a:pPr fontAlgn="base"/>
            <a:r>
              <a:rPr lang="en-US" sz="2400" b="1" dirty="0">
                <a:solidFill>
                  <a:srgbClr val="003399"/>
                </a:solidFill>
                <a:latin typeface="Gill Sans MT" panose="020B0502020104020203" pitchFamily="34" charset="0"/>
              </a:rPr>
              <a:t>Introduction to Basic Laboratory </a:t>
            </a:r>
            <a:r>
              <a:rPr lang="en-US" sz="2400" b="1" dirty="0" smtClean="0">
                <a:solidFill>
                  <a:srgbClr val="003399"/>
                </a:solidFill>
                <a:latin typeface="Gill Sans MT" panose="020B0502020104020203" pitchFamily="34" charset="0"/>
              </a:rPr>
              <a:t>Safety </a:t>
            </a:r>
            <a:r>
              <a:rPr lang="en-US" sz="2400" b="1" dirty="0">
                <a:solidFill>
                  <a:srgbClr val="003399"/>
                </a:solidFill>
                <a:latin typeface="Gill Sans MT" panose="020B0502020104020203" pitchFamily="34" charset="0"/>
              </a:rPr>
              <a:t>Procedures </a:t>
            </a:r>
            <a:endParaRPr lang="en-US" sz="2400" b="1" dirty="0" smtClean="0">
              <a:solidFill>
                <a:srgbClr val="003399"/>
              </a:solidFill>
              <a:latin typeface="Gill Sans MT" panose="020B0502020104020203" pitchFamily="34" charset="0"/>
            </a:endParaRPr>
          </a:p>
          <a:p>
            <a:pPr fontAlgn="base"/>
            <a:r>
              <a:rPr lang="en-US" b="1" dirty="0" smtClean="0">
                <a:solidFill>
                  <a:srgbClr val="003399"/>
                </a:solidFill>
                <a:latin typeface="Gill Sans MT" panose="020B0502020104020203" pitchFamily="34" charset="0"/>
              </a:rPr>
              <a:t>2 weeks</a:t>
            </a:r>
            <a:endParaRPr lang="da-DK" dirty="0" smtClean="0">
              <a:solidFill>
                <a:srgbClr val="003399"/>
              </a:solidFill>
              <a:latin typeface="Gill Sans MT" panose="020B0502020104020203" pitchFamily="34" charset="0"/>
            </a:endParaRPr>
          </a:p>
          <a:p>
            <a:pPr fontAlgn="base"/>
            <a:r>
              <a:rPr lang="en-US" b="1" dirty="0" smtClean="0">
                <a:latin typeface="Gill Sans MT" panose="020B0502020104020203" pitchFamily="34" charset="0"/>
              </a:rPr>
              <a:t>Working in a safe manner under supervision in a laboratory</a:t>
            </a:r>
            <a:endParaRPr lang="da-DK" b="1" dirty="0">
              <a:latin typeface="Gill Sans MT" panose="020B0502020104020203" pitchFamily="34" charset="0"/>
            </a:endParaRPr>
          </a:p>
          <a:p>
            <a:pPr marL="285750" indent="-285750" fontAlgn="base">
              <a:buFont typeface="Wingdings" panose="05000000000000000000" pitchFamily="2" charset="2"/>
              <a:buChar char="q"/>
            </a:pPr>
            <a:r>
              <a:rPr lang="en-US" b="1" dirty="0" smtClean="0">
                <a:solidFill>
                  <a:srgbClr val="000000"/>
                </a:solidFill>
                <a:latin typeface="Gill Sans MT" panose="020B0502020104020203" pitchFamily="34" charset="0"/>
              </a:rPr>
              <a:t>Basic </a:t>
            </a:r>
            <a:r>
              <a:rPr lang="en-US" b="1" dirty="0">
                <a:solidFill>
                  <a:srgbClr val="000000"/>
                </a:solidFill>
                <a:latin typeface="Gill Sans MT" panose="020B0502020104020203" pitchFamily="34" charset="0"/>
              </a:rPr>
              <a:t>laboratory </a:t>
            </a:r>
            <a:r>
              <a:rPr lang="en-US" b="1" dirty="0" smtClean="0">
                <a:solidFill>
                  <a:srgbClr val="000000"/>
                </a:solidFill>
                <a:latin typeface="Gill Sans MT" panose="020B0502020104020203" pitchFamily="34" charset="0"/>
              </a:rPr>
              <a:t>procedures</a:t>
            </a:r>
          </a:p>
          <a:p>
            <a:pPr marL="285750" indent="-285750" fontAlgn="base">
              <a:buFont typeface="Wingdings" panose="05000000000000000000" pitchFamily="2" charset="2"/>
              <a:buChar char="q"/>
            </a:pPr>
            <a:r>
              <a:rPr lang="en-US" b="1" dirty="0" smtClean="0">
                <a:solidFill>
                  <a:srgbClr val="000000"/>
                </a:solidFill>
                <a:latin typeface="Gill Sans MT" panose="020B0502020104020203" pitchFamily="34" charset="0"/>
              </a:rPr>
              <a:t>Personal </a:t>
            </a:r>
            <a:r>
              <a:rPr lang="en-US" b="1" dirty="0">
                <a:solidFill>
                  <a:srgbClr val="000000"/>
                </a:solidFill>
                <a:latin typeface="Gill Sans MT" panose="020B0502020104020203" pitchFamily="34" charset="0"/>
              </a:rPr>
              <a:t>conduct and </a:t>
            </a:r>
            <a:r>
              <a:rPr lang="en-US" b="1" dirty="0" smtClean="0">
                <a:solidFill>
                  <a:srgbClr val="000000"/>
                </a:solidFill>
                <a:latin typeface="Gill Sans MT" panose="020B0502020104020203" pitchFamily="34" charset="0"/>
              </a:rPr>
              <a:t>responsibility, basic </a:t>
            </a:r>
            <a:r>
              <a:rPr lang="en-US" b="1" dirty="0">
                <a:solidFill>
                  <a:srgbClr val="000000"/>
                </a:solidFill>
                <a:latin typeface="Gill Sans MT" panose="020B0502020104020203" pitchFamily="34" charset="0"/>
              </a:rPr>
              <a:t>laws and </a:t>
            </a:r>
            <a:r>
              <a:rPr lang="en-US" b="1" dirty="0" smtClean="0">
                <a:solidFill>
                  <a:srgbClr val="000000"/>
                </a:solidFill>
                <a:latin typeface="Gill Sans MT" panose="020B0502020104020203" pitchFamily="34" charset="0"/>
              </a:rPr>
              <a:t>regulations</a:t>
            </a:r>
          </a:p>
          <a:p>
            <a:pPr marL="285750" indent="-285750" fontAlgn="base">
              <a:buFont typeface="Wingdings" panose="05000000000000000000" pitchFamily="2" charset="2"/>
              <a:buChar char="q"/>
            </a:pPr>
            <a:r>
              <a:rPr lang="en-US" b="1" dirty="0">
                <a:solidFill>
                  <a:srgbClr val="000000"/>
                </a:solidFill>
                <a:latin typeface="Gill Sans MT" panose="020B0502020104020203" pitchFamily="34" charset="0"/>
              </a:rPr>
              <a:t>L</a:t>
            </a:r>
            <a:r>
              <a:rPr lang="en-US" b="1" dirty="0" smtClean="0">
                <a:solidFill>
                  <a:srgbClr val="000000"/>
                </a:solidFill>
                <a:latin typeface="Gill Sans MT" panose="020B0502020104020203" pitchFamily="34" charset="0"/>
              </a:rPr>
              <a:t>aboratory </a:t>
            </a:r>
            <a:r>
              <a:rPr lang="en-US" b="1" dirty="0">
                <a:solidFill>
                  <a:srgbClr val="000000"/>
                </a:solidFill>
                <a:latin typeface="Gill Sans MT" panose="020B0502020104020203" pitchFamily="34" charset="0"/>
              </a:rPr>
              <a:t>safety </a:t>
            </a:r>
            <a:r>
              <a:rPr lang="en-US" b="1" dirty="0" smtClean="0">
                <a:solidFill>
                  <a:srgbClr val="000000"/>
                </a:solidFill>
                <a:latin typeface="Gill Sans MT" panose="020B0502020104020203" pitchFamily="34" charset="0"/>
              </a:rPr>
              <a:t>rules and safety equipment</a:t>
            </a:r>
          </a:p>
          <a:p>
            <a:pPr marL="285750" indent="-285750" fontAlgn="base">
              <a:buFont typeface="Wingdings" panose="05000000000000000000" pitchFamily="2" charset="2"/>
              <a:buChar char="q"/>
            </a:pPr>
            <a:r>
              <a:rPr lang="en-US" b="1" dirty="0" smtClean="0">
                <a:solidFill>
                  <a:srgbClr val="000000"/>
                </a:solidFill>
                <a:latin typeface="Gill Sans MT" panose="020B0502020104020203" pitchFamily="34" charset="0"/>
              </a:rPr>
              <a:t>Handling </a:t>
            </a:r>
            <a:r>
              <a:rPr lang="en-US" b="1" dirty="0">
                <a:solidFill>
                  <a:srgbClr val="000000"/>
                </a:solidFill>
                <a:latin typeface="Gill Sans MT" panose="020B0502020104020203" pitchFamily="34" charset="0"/>
              </a:rPr>
              <a:t>of laboratory </a:t>
            </a:r>
            <a:r>
              <a:rPr lang="en-US" b="1" dirty="0" smtClean="0">
                <a:solidFill>
                  <a:srgbClr val="000000"/>
                </a:solidFill>
                <a:latin typeface="Gill Sans MT" panose="020B0502020104020203" pitchFamily="34" charset="0"/>
              </a:rPr>
              <a:t>accidents, dangerous </a:t>
            </a:r>
            <a:r>
              <a:rPr lang="en-US" b="1" dirty="0">
                <a:solidFill>
                  <a:srgbClr val="000000"/>
                </a:solidFill>
                <a:latin typeface="Gill Sans MT" panose="020B0502020104020203" pitchFamily="34" charset="0"/>
              </a:rPr>
              <a:t>waste </a:t>
            </a:r>
            <a:r>
              <a:rPr lang="en-US" b="1" dirty="0" smtClean="0">
                <a:solidFill>
                  <a:srgbClr val="000000"/>
                </a:solidFill>
                <a:latin typeface="Gill Sans MT" panose="020B0502020104020203" pitchFamily="34" charset="0"/>
              </a:rPr>
              <a:t>handling</a:t>
            </a:r>
            <a:endParaRPr lang="da-DK" b="1" dirty="0">
              <a:latin typeface="Gill Sans MT" panose="020B0502020104020203" pitchFamily="34" charset="0"/>
            </a:endParaRPr>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9840" y="4517568"/>
            <a:ext cx="5042160" cy="2339007"/>
          </a:xfrm>
          <a:prstGeom prst="rect">
            <a:avLst/>
          </a:prstGeom>
        </p:spPr>
      </p:pic>
    </p:spTree>
    <p:extLst>
      <p:ext uri="{BB962C8B-B14F-4D97-AF65-F5344CB8AC3E}">
        <p14:creationId xmlns:p14="http://schemas.microsoft.com/office/powerpoint/2010/main" val="2809492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0"/>
            <a:ext cx="12192000" cy="1156138"/>
          </a:xfrm>
          <a:prstGeom prst="rect">
            <a:avLst/>
          </a:prstGeom>
          <a:solidFill>
            <a:srgbClr val="003399"/>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 Course Funding Structure  </a:t>
            </a:r>
          </a:p>
          <a:p>
            <a:pPr algn="ctr" fontAlgn="auto">
              <a:spcAft>
                <a:spcPts val="0"/>
              </a:spcAft>
              <a:defRPr/>
            </a:pPr>
            <a:r>
              <a:rPr lang="en-US" sz="3100" b="1" dirty="0" smtClean="0">
                <a:solidFill>
                  <a:schemeClr val="bg1"/>
                </a:solidFill>
                <a:latin typeface="Gill Sans MT" panose="020B0502020104020203" pitchFamily="34" charset="0"/>
              </a:rPr>
              <a:t>PKU: Development of  Work Competencies Project</a:t>
            </a:r>
            <a:endParaRPr lang="en-US" sz="3100" b="1" dirty="0">
              <a:solidFill>
                <a:schemeClr val="bg1"/>
              </a:solidFill>
              <a:latin typeface="Gill Sans MT" panose="020B0502020104020203" pitchFamily="34" charset="0"/>
            </a:endParaRPr>
          </a:p>
        </p:txBody>
      </p:sp>
      <p:sp>
        <p:nvSpPr>
          <p:cNvPr id="3" name="Tekstfelt 2"/>
          <p:cNvSpPr txBox="1"/>
          <p:nvPr/>
        </p:nvSpPr>
        <p:spPr>
          <a:xfrm>
            <a:off x="1726243" y="1380809"/>
            <a:ext cx="9225981" cy="2862322"/>
          </a:xfrm>
          <a:prstGeom prst="rect">
            <a:avLst/>
          </a:prstGeom>
          <a:noFill/>
        </p:spPr>
        <p:txBody>
          <a:bodyPr wrap="square" rtlCol="0">
            <a:spAutoFit/>
          </a:bodyPr>
          <a:lstStyle/>
          <a:p>
            <a:r>
              <a:rPr lang="en-US" b="1" dirty="0"/>
              <a:t>Ministry of Industry, </a:t>
            </a:r>
            <a:r>
              <a:rPr lang="en-US" b="1" dirty="0" err="1"/>
              <a:t>Labour</a:t>
            </a:r>
            <a:r>
              <a:rPr lang="en-US" b="1" dirty="0"/>
              <a:t>, Trade and Energy</a:t>
            </a:r>
            <a:r>
              <a:rPr lang="en-US" dirty="0" smtClean="0"/>
              <a:t>:</a:t>
            </a:r>
            <a:endParaRPr lang="en-US" dirty="0"/>
          </a:p>
          <a:p>
            <a:pPr marL="285750" indent="-285750">
              <a:buFont typeface="Wingdings" panose="05000000000000000000" pitchFamily="2" charset="2"/>
              <a:buChar char="q"/>
            </a:pPr>
            <a:r>
              <a:rPr lang="en-US" b="1" dirty="0" smtClean="0">
                <a:solidFill>
                  <a:srgbClr val="003399"/>
                </a:solidFill>
              </a:rPr>
              <a:t>PKU</a:t>
            </a:r>
            <a:r>
              <a:rPr lang="en-US" dirty="0" smtClean="0">
                <a:solidFill>
                  <a:srgbClr val="003399"/>
                </a:solidFill>
              </a:rPr>
              <a:t>: </a:t>
            </a:r>
            <a:r>
              <a:rPr lang="en-US" b="1" dirty="0" smtClean="0">
                <a:solidFill>
                  <a:srgbClr val="003399"/>
                </a:solidFill>
              </a:rPr>
              <a:t>Development of Work Competencies for Unskilled </a:t>
            </a:r>
            <a:r>
              <a:rPr lang="en-US" b="1" dirty="0" err="1" smtClean="0">
                <a:solidFill>
                  <a:srgbClr val="003399"/>
                </a:solidFill>
              </a:rPr>
              <a:t>Labour</a:t>
            </a:r>
            <a:endParaRPr lang="en-US" b="1" dirty="0">
              <a:solidFill>
                <a:srgbClr val="003399"/>
              </a:solidFill>
            </a:endParaRPr>
          </a:p>
          <a:p>
            <a:r>
              <a:rPr lang="en-US" b="1" dirty="0" smtClean="0"/>
              <a:t>Course Requirements &amp; Regulations</a:t>
            </a:r>
            <a:r>
              <a:rPr lang="en-US" dirty="0" smtClean="0"/>
              <a:t>:</a:t>
            </a:r>
          </a:p>
          <a:p>
            <a:pPr marL="285750" indent="-285750">
              <a:buFont typeface="Wingdings" panose="05000000000000000000" pitchFamily="2" charset="2"/>
              <a:buChar char="q"/>
            </a:pPr>
            <a:r>
              <a:rPr lang="en-US" sz="1700" dirty="0" smtClean="0"/>
              <a:t>You must be unskilled and over 25 years of age </a:t>
            </a:r>
          </a:p>
          <a:p>
            <a:pPr marL="285750" indent="-285750">
              <a:buFont typeface="Wingdings" panose="05000000000000000000" pitchFamily="2" charset="2"/>
              <a:buChar char="q"/>
            </a:pPr>
            <a:r>
              <a:rPr lang="en-US" sz="1700" dirty="0" smtClean="0"/>
              <a:t>Travel</a:t>
            </a:r>
            <a:r>
              <a:rPr lang="en-US" sz="1700" dirty="0"/>
              <a:t>, </a:t>
            </a:r>
            <a:r>
              <a:rPr lang="en-US" sz="1700" dirty="0" smtClean="0"/>
              <a:t>room and board, course fees and </a:t>
            </a:r>
            <a:r>
              <a:rPr lang="en-US" sz="1700" dirty="0"/>
              <a:t>materials </a:t>
            </a:r>
            <a:r>
              <a:rPr lang="en-US" sz="1700" dirty="0" smtClean="0"/>
              <a:t>are </a:t>
            </a:r>
            <a:r>
              <a:rPr lang="en-US" sz="1700" dirty="0"/>
              <a:t>covered by PKU</a:t>
            </a:r>
          </a:p>
          <a:p>
            <a:pPr marL="285750" indent="-285750">
              <a:buFont typeface="Wingdings" panose="05000000000000000000" pitchFamily="2" charset="2"/>
              <a:buChar char="q"/>
            </a:pPr>
            <a:r>
              <a:rPr lang="en-US" sz="1700" dirty="0"/>
              <a:t>Participants </a:t>
            </a:r>
            <a:r>
              <a:rPr lang="en-US" sz="1700" dirty="0" smtClean="0"/>
              <a:t>receives a weekly course salary </a:t>
            </a:r>
            <a:r>
              <a:rPr lang="en-US" sz="1700" dirty="0"/>
              <a:t>from PKU </a:t>
            </a:r>
            <a:r>
              <a:rPr lang="en-US" sz="1700" dirty="0" smtClean="0"/>
              <a:t>(</a:t>
            </a:r>
            <a:r>
              <a:rPr lang="en-US" sz="1700" i="1" dirty="0" smtClean="0"/>
              <a:t>696 CAD per week, taxable</a:t>
            </a:r>
            <a:r>
              <a:rPr lang="en-US" sz="1700" dirty="0" smtClean="0"/>
              <a:t>)   </a:t>
            </a:r>
            <a:endParaRPr lang="en-US" sz="1700" dirty="0"/>
          </a:p>
          <a:p>
            <a:pPr marL="285750" indent="-285750">
              <a:buFont typeface="Wingdings" panose="05000000000000000000" pitchFamily="2" charset="2"/>
              <a:buChar char="q"/>
            </a:pPr>
            <a:r>
              <a:rPr lang="en-US" sz="1700" dirty="0" smtClean="0"/>
              <a:t>All trade institutions (</a:t>
            </a:r>
            <a:r>
              <a:rPr lang="en-US" sz="1700" dirty="0"/>
              <a:t>7 </a:t>
            </a:r>
            <a:r>
              <a:rPr lang="en-US" sz="1700" dirty="0" smtClean="0"/>
              <a:t>schools total) </a:t>
            </a:r>
            <a:r>
              <a:rPr lang="en-US" sz="1700" dirty="0"/>
              <a:t>can apply </a:t>
            </a:r>
            <a:r>
              <a:rPr lang="en-US" sz="1700" dirty="0" smtClean="0"/>
              <a:t>may apply for annual PKU course funding</a:t>
            </a:r>
            <a:endParaRPr lang="en-US" sz="1700" dirty="0"/>
          </a:p>
          <a:p>
            <a:r>
              <a:rPr lang="en-US" sz="1700" dirty="0"/>
              <a:t> </a:t>
            </a:r>
            <a:r>
              <a:rPr lang="en-US" sz="1700" dirty="0" smtClean="0"/>
              <a:t>    (</a:t>
            </a:r>
            <a:r>
              <a:rPr lang="en-US" sz="1700" i="1" dirty="0"/>
              <a:t>Total </a:t>
            </a:r>
            <a:r>
              <a:rPr lang="en-US" sz="1700" i="1" dirty="0" smtClean="0"/>
              <a:t>annual PKU </a:t>
            </a:r>
            <a:r>
              <a:rPr lang="en-US" sz="1700" i="1" dirty="0"/>
              <a:t>budget CAD </a:t>
            </a:r>
            <a:r>
              <a:rPr lang="en-US" sz="1700" i="1" dirty="0" smtClean="0"/>
              <a:t>4.750.000</a:t>
            </a:r>
            <a:r>
              <a:rPr lang="en-US" sz="1700" dirty="0" smtClean="0"/>
              <a:t>)</a:t>
            </a:r>
            <a:endParaRPr lang="en-US" sz="1700" dirty="0"/>
          </a:p>
          <a:p>
            <a:pPr marL="285750" indent="-285750">
              <a:buFont typeface="Wingdings" panose="05000000000000000000" pitchFamily="2" charset="2"/>
              <a:buChar char="q"/>
            </a:pPr>
            <a:r>
              <a:rPr lang="en-US" sz="1700" dirty="0" smtClean="0"/>
              <a:t>G.S.M.P</a:t>
            </a:r>
            <a:r>
              <a:rPr lang="en-US" sz="1700" dirty="0"/>
              <a:t>. </a:t>
            </a:r>
            <a:r>
              <a:rPr lang="en-US" sz="1700" dirty="0" smtClean="0"/>
              <a:t>average annual grant: CAD 1.988.000</a:t>
            </a:r>
            <a:endParaRPr lang="en-US" sz="1700" dirty="0"/>
          </a:p>
          <a:p>
            <a:pPr marL="285750" indent="-285750">
              <a:buFont typeface="Wingdings" panose="05000000000000000000" pitchFamily="2" charset="2"/>
              <a:buChar char="q"/>
            </a:pPr>
            <a:r>
              <a:rPr lang="en-US" sz="1700" dirty="0" smtClean="0"/>
              <a:t>Supplementary equipment grant in 2017: CAD 1.188.500</a:t>
            </a:r>
            <a:endParaRPr lang="da-DK" sz="1700" dirty="0"/>
          </a:p>
        </p:txBody>
      </p:sp>
      <p:sp>
        <p:nvSpPr>
          <p:cNvPr id="4" name="Tekstfelt 3"/>
          <p:cNvSpPr txBox="1"/>
          <p:nvPr/>
        </p:nvSpPr>
        <p:spPr>
          <a:xfrm>
            <a:off x="1707322" y="4256690"/>
            <a:ext cx="8765220" cy="2769989"/>
          </a:xfrm>
          <a:prstGeom prst="rect">
            <a:avLst/>
          </a:prstGeom>
          <a:noFill/>
        </p:spPr>
        <p:txBody>
          <a:bodyPr wrap="none" rtlCol="0">
            <a:spAutoFit/>
          </a:bodyPr>
          <a:lstStyle/>
          <a:p>
            <a:r>
              <a:rPr lang="en-US" b="1" dirty="0"/>
              <a:t>Ministry of Education, Culture, Research and </a:t>
            </a:r>
            <a:r>
              <a:rPr lang="en-US" b="1" dirty="0" smtClean="0"/>
              <a:t>Church</a:t>
            </a:r>
            <a:endParaRPr lang="en-US" dirty="0" smtClean="0"/>
          </a:p>
          <a:p>
            <a:pPr marL="342900" indent="-342900">
              <a:buFont typeface="Wingdings" panose="05000000000000000000" pitchFamily="2" charset="2"/>
              <a:buChar char="q"/>
            </a:pPr>
            <a:r>
              <a:rPr lang="en-US" b="1" dirty="0" smtClean="0">
                <a:solidFill>
                  <a:srgbClr val="003399"/>
                </a:solidFill>
              </a:rPr>
              <a:t>AMA</a:t>
            </a:r>
            <a:r>
              <a:rPr lang="en-US" b="1" dirty="0">
                <a:solidFill>
                  <a:srgbClr val="003399"/>
                </a:solidFill>
              </a:rPr>
              <a:t>: Employment Market Contribution </a:t>
            </a:r>
          </a:p>
          <a:p>
            <a:r>
              <a:rPr lang="en-US" b="1" dirty="0" smtClean="0"/>
              <a:t> Course Requirements &amp; Regulations</a:t>
            </a:r>
            <a:r>
              <a:rPr lang="en-US" dirty="0"/>
              <a:t>:</a:t>
            </a:r>
          </a:p>
          <a:p>
            <a:pPr marL="285750" indent="-285750">
              <a:buFont typeface="Wingdings" panose="05000000000000000000" pitchFamily="2" charset="2"/>
              <a:buChar char="q"/>
            </a:pPr>
            <a:r>
              <a:rPr lang="en-US" sz="1700" dirty="0" smtClean="0"/>
              <a:t>AMA (Employment Market Contribution) – employer fee paid to the Department </a:t>
            </a:r>
            <a:r>
              <a:rPr lang="en-US" sz="1700" dirty="0"/>
              <a:t>of </a:t>
            </a:r>
            <a:r>
              <a:rPr lang="en-US" sz="1700" dirty="0" smtClean="0"/>
              <a:t>Education</a:t>
            </a:r>
          </a:p>
          <a:p>
            <a:pPr marL="285750" indent="-285750">
              <a:buFont typeface="Wingdings" panose="05000000000000000000" pitchFamily="2" charset="2"/>
              <a:buChar char="q"/>
            </a:pPr>
            <a:r>
              <a:rPr lang="en-US" sz="1700" dirty="0"/>
              <a:t>Travel, room and </a:t>
            </a:r>
            <a:r>
              <a:rPr lang="en-US" sz="1700" dirty="0" smtClean="0"/>
              <a:t>board are </a:t>
            </a:r>
            <a:r>
              <a:rPr lang="en-US" sz="1700" dirty="0"/>
              <a:t>covered by </a:t>
            </a:r>
            <a:r>
              <a:rPr lang="en-US" sz="1700" dirty="0" smtClean="0"/>
              <a:t>the AMA – employers cover course </a:t>
            </a:r>
            <a:r>
              <a:rPr lang="en-US" sz="1700" dirty="0"/>
              <a:t>fees and materials </a:t>
            </a:r>
          </a:p>
          <a:p>
            <a:pPr marL="285750" indent="-285750">
              <a:buFont typeface="Wingdings" panose="05000000000000000000" pitchFamily="2" charset="2"/>
              <a:buChar char="q"/>
            </a:pPr>
            <a:r>
              <a:rPr lang="en-US" sz="1700" dirty="0"/>
              <a:t>Employers </a:t>
            </a:r>
            <a:r>
              <a:rPr lang="en-US" sz="1700" dirty="0" smtClean="0"/>
              <a:t>must pay normal salary during the </a:t>
            </a:r>
            <a:r>
              <a:rPr lang="en-US" sz="1700" dirty="0"/>
              <a:t>course</a:t>
            </a:r>
            <a:r>
              <a:rPr lang="en-US" sz="1700" dirty="0" smtClean="0"/>
              <a:t>.</a:t>
            </a:r>
            <a:endParaRPr lang="en-US" sz="1700" dirty="0"/>
          </a:p>
          <a:p>
            <a:pPr marL="285750" indent="-285750">
              <a:buFont typeface="Wingdings" panose="05000000000000000000" pitchFamily="2" charset="2"/>
              <a:buChar char="q"/>
            </a:pPr>
            <a:r>
              <a:rPr lang="en-US" sz="1700" dirty="0"/>
              <a:t>All trade institutions (7 schools total) can apply may apply for annual </a:t>
            </a:r>
            <a:r>
              <a:rPr lang="en-US" sz="1700" dirty="0" smtClean="0"/>
              <a:t>AMA course </a:t>
            </a:r>
            <a:r>
              <a:rPr lang="en-US" sz="1700" dirty="0"/>
              <a:t>funding</a:t>
            </a:r>
          </a:p>
          <a:p>
            <a:r>
              <a:rPr lang="en-US" sz="1700" dirty="0"/>
              <a:t>     (</a:t>
            </a:r>
            <a:r>
              <a:rPr lang="en-US" sz="1700" i="1" dirty="0"/>
              <a:t>Total annual </a:t>
            </a:r>
            <a:r>
              <a:rPr lang="en-US" sz="1700" i="1" dirty="0" smtClean="0"/>
              <a:t>AMA </a:t>
            </a:r>
            <a:r>
              <a:rPr lang="en-US" sz="1700" i="1" dirty="0"/>
              <a:t>budget CAD </a:t>
            </a:r>
            <a:r>
              <a:rPr lang="en-US" sz="1700" dirty="0"/>
              <a:t>3.868.000</a:t>
            </a:r>
            <a:r>
              <a:rPr lang="en-US" sz="1700" dirty="0" smtClean="0"/>
              <a:t>)</a:t>
            </a:r>
            <a:endParaRPr lang="en-US" sz="1700" dirty="0"/>
          </a:p>
          <a:p>
            <a:pPr marL="285750" indent="-285750">
              <a:buFont typeface="Wingdings" panose="05000000000000000000" pitchFamily="2" charset="2"/>
              <a:buChar char="q"/>
            </a:pPr>
            <a:r>
              <a:rPr lang="en-US" sz="1700" dirty="0" smtClean="0"/>
              <a:t>G.S.M.P</a:t>
            </a:r>
            <a:r>
              <a:rPr lang="en-US" sz="1700" dirty="0"/>
              <a:t>. </a:t>
            </a:r>
            <a:r>
              <a:rPr lang="en-US" sz="1700" dirty="0" smtClean="0"/>
              <a:t>average annual grant: </a:t>
            </a:r>
            <a:r>
              <a:rPr lang="en-US" sz="1700" dirty="0"/>
              <a:t>CAD </a:t>
            </a:r>
            <a:r>
              <a:rPr lang="en-US" sz="1700" dirty="0" smtClean="0"/>
              <a:t>216.000</a:t>
            </a:r>
            <a:endParaRPr lang="en-US" sz="1700" dirty="0"/>
          </a:p>
          <a:p>
            <a:endParaRPr lang="da-DK" dirty="0"/>
          </a:p>
        </p:txBody>
      </p:sp>
    </p:spTree>
    <p:extLst>
      <p:ext uri="{BB962C8B-B14F-4D97-AF65-F5344CB8AC3E}">
        <p14:creationId xmlns:p14="http://schemas.microsoft.com/office/powerpoint/2010/main" val="2297456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7858" y="1"/>
            <a:ext cx="12192000" cy="1136528"/>
          </a:xfrm>
          <a:solidFill>
            <a:srgbClr val="003399"/>
          </a:solidFill>
        </p:spPr>
        <p:txBody>
          <a:bodyPr>
            <a:normAutofit fontScale="90000"/>
          </a:bodyPr>
          <a:lstStyle/>
          <a:p>
            <a:pPr algn="ctr"/>
            <a:r>
              <a:rPr lang="en-US" b="1" dirty="0" err="1">
                <a:latin typeface="Gill Sans MT" panose="020B0502020104020203" pitchFamily="34" charset="0"/>
              </a:rPr>
              <a:t>Kalaallit</a:t>
            </a:r>
            <a:r>
              <a:rPr lang="en-US" b="1" dirty="0">
                <a:latin typeface="Gill Sans MT" panose="020B0502020104020203" pitchFamily="34" charset="0"/>
              </a:rPr>
              <a:t> Airports </a:t>
            </a:r>
            <a:r>
              <a:rPr lang="en-US" b="1" dirty="0" smtClean="0">
                <a:latin typeface="Gill Sans MT" panose="020B0502020104020203" pitchFamily="34" charset="0"/>
              </a:rPr>
              <a:t>A/S: </a:t>
            </a:r>
            <a:br>
              <a:rPr lang="en-US" b="1" dirty="0" smtClean="0">
                <a:latin typeface="Gill Sans MT" panose="020B0502020104020203" pitchFamily="34" charset="0"/>
              </a:rPr>
            </a:br>
            <a:r>
              <a:rPr lang="en-US" b="1" dirty="0" smtClean="0">
                <a:latin typeface="Gill Sans MT" panose="020B0502020104020203" pitchFamily="34" charset="0"/>
              </a:rPr>
              <a:t>Greenland: Planned Extended &amp; New Airports</a:t>
            </a:r>
            <a:endParaRPr lang="en-US" b="1" dirty="0">
              <a:latin typeface="Gill Sans MT" panose="020B0502020104020203" pitchFamily="34" charset="0"/>
            </a:endParaRPr>
          </a:p>
        </p:txBody>
      </p:sp>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165404"/>
            <a:ext cx="5688530" cy="5688530"/>
          </a:xfrm>
          <a:prstGeom prst="rect">
            <a:avLst/>
          </a:prstGeom>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81" y="4066334"/>
            <a:ext cx="777893" cy="585672"/>
          </a:xfrm>
          <a:prstGeom prst="rect">
            <a:avLst/>
          </a:prstGeom>
        </p:spPr>
      </p:pic>
      <p:sp>
        <p:nvSpPr>
          <p:cNvPr id="6" name="Tekstfelt 5"/>
          <p:cNvSpPr txBox="1"/>
          <p:nvPr/>
        </p:nvSpPr>
        <p:spPr>
          <a:xfrm>
            <a:off x="5505649" y="1318664"/>
            <a:ext cx="6582508" cy="5847755"/>
          </a:xfrm>
          <a:prstGeom prst="rect">
            <a:avLst/>
          </a:prstGeom>
          <a:noFill/>
        </p:spPr>
        <p:txBody>
          <a:bodyPr wrap="none" rtlCol="0">
            <a:spAutoFit/>
          </a:bodyPr>
          <a:lstStyle/>
          <a:p>
            <a:r>
              <a:rPr lang="da-DK" sz="2400" dirty="0" smtClean="0">
                <a:solidFill>
                  <a:srgbClr val="0070C0"/>
                </a:solidFill>
              </a:rPr>
              <a:t>   </a:t>
            </a:r>
            <a:r>
              <a:rPr lang="en-US" sz="2400" b="1" dirty="0" err="1">
                <a:solidFill>
                  <a:srgbClr val="003399"/>
                </a:solidFill>
                <a:latin typeface="Gill Sans MT" panose="020B0502020104020203" pitchFamily="34" charset="0"/>
              </a:rPr>
              <a:t>Kalaallit</a:t>
            </a:r>
            <a:r>
              <a:rPr lang="en-US" sz="2400" b="1" dirty="0">
                <a:solidFill>
                  <a:srgbClr val="003399"/>
                </a:solidFill>
                <a:latin typeface="Gill Sans MT" panose="020B0502020104020203" pitchFamily="34" charset="0"/>
              </a:rPr>
              <a:t> Airports </a:t>
            </a:r>
            <a:r>
              <a:rPr lang="en-US" sz="2400" b="1" dirty="0" smtClean="0">
                <a:solidFill>
                  <a:srgbClr val="003399"/>
                </a:solidFill>
                <a:latin typeface="Gill Sans MT" panose="020B0502020104020203" pitchFamily="34" charset="0"/>
              </a:rPr>
              <a:t>A/S</a:t>
            </a:r>
            <a:r>
              <a:rPr lang="en-US" dirty="0" smtClean="0">
                <a:solidFill>
                  <a:srgbClr val="003399"/>
                </a:solidFill>
                <a:latin typeface="Gill Sans MT" panose="020B0502020104020203" pitchFamily="34" charset="0"/>
              </a:rPr>
              <a:t>: </a:t>
            </a:r>
            <a:endParaRPr lang="en-US" sz="1600" dirty="0" smtClean="0">
              <a:solidFill>
                <a:srgbClr val="003399"/>
              </a:solidFill>
              <a:latin typeface="Gill Sans MT" panose="020B0502020104020203" pitchFamily="34" charset="0"/>
            </a:endParaRPr>
          </a:p>
          <a:p>
            <a:r>
              <a:rPr lang="en-US" sz="1600" dirty="0" smtClean="0">
                <a:latin typeface="Gill Sans MT" panose="020B0502020104020203" pitchFamily="34" charset="0"/>
              </a:rPr>
              <a:t>   </a:t>
            </a:r>
            <a:r>
              <a:rPr lang="en-US" dirty="0" smtClean="0">
                <a:latin typeface="Gill Sans MT" panose="020B0502020104020203" pitchFamily="34" charset="0"/>
              </a:rPr>
              <a:t>Founded </a:t>
            </a:r>
            <a:r>
              <a:rPr lang="en-US" dirty="0">
                <a:latin typeface="Gill Sans MT" panose="020B0502020104020203" pitchFamily="34" charset="0"/>
              </a:rPr>
              <a:t>by the Government of Greenland </a:t>
            </a:r>
            <a:r>
              <a:rPr lang="en-US" dirty="0" smtClean="0">
                <a:latin typeface="Gill Sans MT" panose="020B0502020104020203" pitchFamily="34" charset="0"/>
              </a:rPr>
              <a:t>July 1</a:t>
            </a:r>
            <a:r>
              <a:rPr lang="en-US" baseline="30000" dirty="0" smtClean="0">
                <a:latin typeface="Gill Sans MT" panose="020B0502020104020203" pitchFamily="34" charset="0"/>
              </a:rPr>
              <a:t>st</a:t>
            </a:r>
            <a:r>
              <a:rPr lang="en-US" dirty="0" smtClean="0">
                <a:latin typeface="Gill Sans MT" panose="020B0502020104020203" pitchFamily="34" charset="0"/>
              </a:rPr>
              <a:t>, 2016</a:t>
            </a:r>
            <a:r>
              <a:rPr lang="en-US" dirty="0">
                <a:latin typeface="Gill Sans MT" panose="020B0502020104020203" pitchFamily="34" charset="0"/>
              </a:rPr>
              <a:t>. </a:t>
            </a:r>
            <a:endParaRPr lang="en-US" dirty="0" smtClean="0">
              <a:latin typeface="Gill Sans MT" panose="020B0502020104020203" pitchFamily="34" charset="0"/>
            </a:endParaRPr>
          </a:p>
          <a:p>
            <a:endParaRPr lang="en-US" dirty="0">
              <a:latin typeface="Gill Sans MT" panose="020B0502020104020203" pitchFamily="34" charset="0"/>
            </a:endParaRPr>
          </a:p>
          <a:p>
            <a:r>
              <a:rPr lang="en-US" dirty="0" smtClean="0">
                <a:latin typeface="Gill Sans MT" panose="020B0502020104020203" pitchFamily="34" charset="0"/>
              </a:rPr>
              <a:t>   </a:t>
            </a:r>
            <a:r>
              <a:rPr lang="en-US" b="1" dirty="0" smtClean="0">
                <a:latin typeface="Gill Sans MT" panose="020B0502020104020203" pitchFamily="34" charset="0"/>
              </a:rPr>
              <a:t>Aim</a:t>
            </a:r>
            <a:r>
              <a:rPr lang="en-US" dirty="0" smtClean="0">
                <a:latin typeface="Gill Sans MT" panose="020B0502020104020203" pitchFamily="34" charset="0"/>
              </a:rPr>
              <a:t>: To </a:t>
            </a:r>
            <a:r>
              <a:rPr lang="en-US" dirty="0">
                <a:latin typeface="Gill Sans MT" panose="020B0502020104020203" pitchFamily="34" charset="0"/>
              </a:rPr>
              <a:t>build, </a:t>
            </a:r>
            <a:r>
              <a:rPr lang="en-US" dirty="0" smtClean="0">
                <a:latin typeface="Gill Sans MT" panose="020B0502020104020203" pitchFamily="34" charset="0"/>
              </a:rPr>
              <a:t>own, operate </a:t>
            </a:r>
            <a:r>
              <a:rPr lang="en-US" dirty="0">
                <a:latin typeface="Gill Sans MT" panose="020B0502020104020203" pitchFamily="34" charset="0"/>
              </a:rPr>
              <a:t>airports in Nuuk, </a:t>
            </a:r>
            <a:r>
              <a:rPr lang="en-US" dirty="0" err="1">
                <a:latin typeface="Gill Sans MT" panose="020B0502020104020203" pitchFamily="34" charset="0"/>
              </a:rPr>
              <a:t>Ilulissat</a:t>
            </a:r>
            <a:r>
              <a:rPr lang="en-US" dirty="0">
                <a:latin typeface="Gill Sans MT" panose="020B0502020104020203" pitchFamily="34" charset="0"/>
              </a:rPr>
              <a:t> </a:t>
            </a:r>
            <a:r>
              <a:rPr lang="en-US" dirty="0" smtClean="0">
                <a:latin typeface="Gill Sans MT" panose="020B0502020104020203" pitchFamily="34" charset="0"/>
              </a:rPr>
              <a:t>&amp; Qaqortoq</a:t>
            </a:r>
          </a:p>
          <a:p>
            <a:endParaRPr lang="en-US" dirty="0">
              <a:latin typeface="Gill Sans MT" panose="020B0502020104020203" pitchFamily="34" charset="0"/>
            </a:endParaRPr>
          </a:p>
          <a:p>
            <a:r>
              <a:rPr lang="en-US" dirty="0" smtClean="0">
                <a:latin typeface="Gill Sans MT" panose="020B0502020104020203" pitchFamily="34" charset="0"/>
              </a:rPr>
              <a:t>   </a:t>
            </a:r>
            <a:r>
              <a:rPr lang="en-US" sz="2000" b="1" dirty="0" smtClean="0">
                <a:latin typeface="Gill Sans MT" panose="020B0502020104020203" pitchFamily="34" charset="0"/>
              </a:rPr>
              <a:t>Nuuk</a:t>
            </a:r>
            <a:r>
              <a:rPr lang="en-US" dirty="0" smtClean="0">
                <a:latin typeface="Gill Sans MT" panose="020B0502020104020203" pitchFamily="34" charset="0"/>
              </a:rPr>
              <a:t>: Expand current landing strip to 2200 meters</a:t>
            </a:r>
          </a:p>
          <a:p>
            <a:r>
              <a:rPr lang="en-US" dirty="0">
                <a:latin typeface="Gill Sans MT" panose="020B0502020104020203" pitchFamily="34" charset="0"/>
              </a:rPr>
              <a:t> </a:t>
            </a:r>
            <a:r>
              <a:rPr lang="en-US" dirty="0" smtClean="0">
                <a:latin typeface="Gill Sans MT" panose="020B0502020104020203" pitchFamily="34" charset="0"/>
              </a:rPr>
              <a:t>  Rebuild existing airport road. </a:t>
            </a:r>
          </a:p>
          <a:p>
            <a:r>
              <a:rPr lang="en-US" dirty="0">
                <a:latin typeface="Gill Sans MT" panose="020B0502020104020203" pitchFamily="34" charset="0"/>
              </a:rPr>
              <a:t> </a:t>
            </a:r>
            <a:r>
              <a:rPr lang="en-US" dirty="0" smtClean="0">
                <a:latin typeface="Gill Sans MT" panose="020B0502020104020203" pitchFamily="34" charset="0"/>
              </a:rPr>
              <a:t>  Terrain </a:t>
            </a:r>
            <a:r>
              <a:rPr lang="en-US" dirty="0">
                <a:latin typeface="Gill Sans MT" panose="020B0502020104020203" pitchFamily="34" charset="0"/>
              </a:rPr>
              <a:t>regulation </a:t>
            </a:r>
            <a:r>
              <a:rPr lang="en-US" dirty="0" smtClean="0">
                <a:latin typeface="Gill Sans MT" panose="020B0502020104020203" pitchFamily="34" charset="0"/>
              </a:rPr>
              <a:t>by rock blasting of 6 million m3 &amp; burst refill </a:t>
            </a:r>
          </a:p>
          <a:p>
            <a:endParaRPr lang="en-US" dirty="0">
              <a:latin typeface="Gill Sans MT" panose="020B0502020104020203" pitchFamily="34" charset="0"/>
            </a:endParaRPr>
          </a:p>
          <a:p>
            <a:r>
              <a:rPr lang="en-US" dirty="0" smtClean="0">
                <a:latin typeface="Gill Sans MT" panose="020B0502020104020203" pitchFamily="34" charset="0"/>
              </a:rPr>
              <a:t>   </a:t>
            </a:r>
            <a:r>
              <a:rPr lang="en-US" sz="2000" b="1" dirty="0" err="1" smtClean="0">
                <a:latin typeface="Gill Sans MT" panose="020B0502020104020203" pitchFamily="34" charset="0"/>
              </a:rPr>
              <a:t>Ilulissat</a:t>
            </a:r>
            <a:r>
              <a:rPr lang="en-US" sz="2000" dirty="0" smtClean="0">
                <a:latin typeface="Gill Sans MT" panose="020B0502020104020203" pitchFamily="34" charset="0"/>
              </a:rPr>
              <a:t>: </a:t>
            </a:r>
            <a:r>
              <a:rPr lang="en-US" dirty="0" smtClean="0">
                <a:latin typeface="Gill Sans MT" panose="020B0502020104020203" pitchFamily="34" charset="0"/>
              </a:rPr>
              <a:t>Expand airport with new 2200 meters landing strip </a:t>
            </a:r>
          </a:p>
          <a:p>
            <a:r>
              <a:rPr lang="en-US" dirty="0">
                <a:latin typeface="Gill Sans MT" panose="020B0502020104020203" pitchFamily="34" charset="0"/>
              </a:rPr>
              <a:t> </a:t>
            </a:r>
            <a:r>
              <a:rPr lang="en-US" dirty="0" smtClean="0">
                <a:latin typeface="Gill Sans MT" panose="020B0502020104020203" pitchFamily="34" charset="0"/>
              </a:rPr>
              <a:t>  Extend current airport road</a:t>
            </a:r>
          </a:p>
          <a:p>
            <a:r>
              <a:rPr lang="en-US" dirty="0">
                <a:latin typeface="Gill Sans MT" panose="020B0502020104020203" pitchFamily="34" charset="0"/>
              </a:rPr>
              <a:t> </a:t>
            </a:r>
            <a:r>
              <a:rPr lang="en-US" dirty="0" smtClean="0">
                <a:latin typeface="Gill Sans MT" panose="020B0502020104020203" pitchFamily="34" charset="0"/>
              </a:rPr>
              <a:t>  Excavate permafrost layer beneath terminal- &amp; airport strip</a:t>
            </a:r>
          </a:p>
          <a:p>
            <a:r>
              <a:rPr lang="en-US" dirty="0">
                <a:latin typeface="Gill Sans MT" panose="020B0502020104020203" pitchFamily="34" charset="0"/>
              </a:rPr>
              <a:t> </a:t>
            </a:r>
            <a:r>
              <a:rPr lang="en-US" dirty="0" smtClean="0">
                <a:latin typeface="Gill Sans MT" panose="020B0502020104020203" pitchFamily="34" charset="0"/>
              </a:rPr>
              <a:t>  Terrain </a:t>
            </a:r>
            <a:r>
              <a:rPr lang="en-US" dirty="0">
                <a:latin typeface="Gill Sans MT" panose="020B0502020104020203" pitchFamily="34" charset="0"/>
              </a:rPr>
              <a:t>regulation by rock blasting of 6 million m3 &amp; burst refill </a:t>
            </a:r>
            <a:endParaRPr lang="en-US" dirty="0" smtClean="0">
              <a:latin typeface="Gill Sans MT" panose="020B0502020104020203" pitchFamily="34" charset="0"/>
            </a:endParaRPr>
          </a:p>
          <a:p>
            <a:endParaRPr lang="en-US" dirty="0">
              <a:latin typeface="Gill Sans MT" panose="020B0502020104020203" pitchFamily="34" charset="0"/>
            </a:endParaRPr>
          </a:p>
          <a:p>
            <a:r>
              <a:rPr lang="en-US" dirty="0" smtClean="0">
                <a:latin typeface="Gill Sans MT" panose="020B0502020104020203" pitchFamily="34" charset="0"/>
              </a:rPr>
              <a:t>  </a:t>
            </a:r>
            <a:r>
              <a:rPr lang="en-US" sz="2000" b="1" dirty="0" smtClean="0">
                <a:latin typeface="Gill Sans MT" panose="020B0502020104020203" pitchFamily="34" charset="0"/>
              </a:rPr>
              <a:t> Qaqortoq</a:t>
            </a:r>
            <a:r>
              <a:rPr lang="en-US" dirty="0" smtClean="0">
                <a:latin typeface="Gill Sans MT" panose="020B0502020104020203" pitchFamily="34" charset="0"/>
              </a:rPr>
              <a:t>: Build new 1500 meters landing strip</a:t>
            </a:r>
          </a:p>
          <a:p>
            <a:r>
              <a:rPr lang="en-US" dirty="0" smtClean="0">
                <a:latin typeface="Gill Sans MT" panose="020B0502020104020203" pitchFamily="34" charset="0"/>
              </a:rPr>
              <a:t>    Finish 7 kilometers of airport road</a:t>
            </a:r>
          </a:p>
          <a:p>
            <a:r>
              <a:rPr lang="en-US" dirty="0" smtClean="0">
                <a:latin typeface="Gill Sans MT" panose="020B0502020104020203" pitchFamily="34" charset="0"/>
              </a:rPr>
              <a:t>    </a:t>
            </a:r>
            <a:r>
              <a:rPr lang="en-US" dirty="0">
                <a:latin typeface="Gill Sans MT" panose="020B0502020104020203" pitchFamily="34" charset="0"/>
              </a:rPr>
              <a:t>Terrain regulation by rock blasting of </a:t>
            </a:r>
            <a:r>
              <a:rPr lang="en-US" dirty="0" smtClean="0">
                <a:latin typeface="Gill Sans MT" panose="020B0502020104020203" pitchFamily="34" charset="0"/>
              </a:rPr>
              <a:t>2 million </a:t>
            </a:r>
            <a:r>
              <a:rPr lang="en-US" dirty="0">
                <a:latin typeface="Gill Sans MT" panose="020B0502020104020203" pitchFamily="34" charset="0"/>
              </a:rPr>
              <a:t>m3 &amp; burst refill</a:t>
            </a:r>
            <a:r>
              <a:rPr lang="en-US" dirty="0" smtClean="0">
                <a:latin typeface="Gill Sans MT" panose="020B0502020104020203" pitchFamily="34" charset="0"/>
              </a:rPr>
              <a:t> </a:t>
            </a:r>
            <a:endParaRPr lang="en-US" dirty="0">
              <a:latin typeface="Gill Sans MT" panose="020B0502020104020203" pitchFamily="34" charset="0"/>
            </a:endParaRPr>
          </a:p>
          <a:p>
            <a:endParaRPr lang="en-US" sz="2000" dirty="0" smtClean="0">
              <a:latin typeface="Gill Sans MT" panose="020B0502020104020203" pitchFamily="34" charset="0"/>
            </a:endParaRPr>
          </a:p>
          <a:p>
            <a:endParaRPr lang="en-US" dirty="0">
              <a:latin typeface="Gill Sans MT" panose="020B0502020104020203" pitchFamily="34" charset="0"/>
            </a:endParaRPr>
          </a:p>
          <a:p>
            <a:r>
              <a:rPr lang="en-US" dirty="0" smtClean="0"/>
              <a:t>   </a:t>
            </a:r>
            <a:endParaRPr lang="da-DK" dirty="0"/>
          </a:p>
        </p:txBody>
      </p:sp>
    </p:spTree>
    <p:extLst>
      <p:ext uri="{BB962C8B-B14F-4D97-AF65-F5344CB8AC3E}">
        <p14:creationId xmlns:p14="http://schemas.microsoft.com/office/powerpoint/2010/main" val="24115949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47858" y="1"/>
            <a:ext cx="12192000" cy="1136528"/>
          </a:xfrm>
          <a:prstGeom prst="rect">
            <a:avLst/>
          </a:prstGeom>
          <a:solidFill>
            <a:srgbClr val="003399"/>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err="1" smtClean="0">
                <a:solidFill>
                  <a:schemeClr val="bg1"/>
                </a:solidFill>
                <a:latin typeface="Gill Sans MT" panose="020B0502020104020203" pitchFamily="34" charset="0"/>
              </a:rPr>
              <a:t>Kalaallit</a:t>
            </a:r>
            <a:r>
              <a:rPr lang="en-US" b="1" dirty="0" smtClean="0">
                <a:solidFill>
                  <a:schemeClr val="bg1"/>
                </a:solidFill>
                <a:latin typeface="Gill Sans MT" panose="020B0502020104020203" pitchFamily="34" charset="0"/>
              </a:rPr>
              <a:t> Airports A/S: </a:t>
            </a:r>
            <a:br>
              <a:rPr lang="en-US" b="1" dirty="0" smtClean="0">
                <a:solidFill>
                  <a:schemeClr val="bg1"/>
                </a:solidFill>
                <a:latin typeface="Gill Sans MT" panose="020B0502020104020203" pitchFamily="34" charset="0"/>
              </a:rPr>
            </a:br>
            <a:r>
              <a:rPr lang="en-US" b="1" dirty="0" smtClean="0">
                <a:solidFill>
                  <a:schemeClr val="bg1"/>
                </a:solidFill>
                <a:latin typeface="Gill Sans MT" panose="020B0502020104020203" pitchFamily="34" charset="0"/>
              </a:rPr>
              <a:t>Preselection: Potential Construction Companies </a:t>
            </a:r>
            <a:endParaRPr lang="en-US" b="1" dirty="0">
              <a:solidFill>
                <a:schemeClr val="bg1"/>
              </a:solidFill>
              <a:latin typeface="Gill Sans MT" panose="020B0502020104020203" pitchFamily="34" charset="0"/>
            </a:endParaRPr>
          </a:p>
        </p:txBody>
      </p:sp>
      <p:sp>
        <p:nvSpPr>
          <p:cNvPr id="7" name="Rectangle 3"/>
          <p:cNvSpPr>
            <a:spLocks noChangeArrowheads="1"/>
          </p:cNvSpPr>
          <p:nvPr/>
        </p:nvSpPr>
        <p:spPr bwMode="auto">
          <a:xfrm>
            <a:off x="645344" y="1345142"/>
            <a:ext cx="11605128" cy="40703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a-DK" altLang="da-DK" sz="2400" b="1" cap="small" dirty="0" err="1" smtClean="0">
                <a:solidFill>
                  <a:srgbClr val="003399"/>
                </a:solidFill>
                <a:latin typeface="Gill Sans MT" panose="020B0502020104020203" pitchFamily="34" charset="0"/>
                <a:ea typeface="Times New Roman" panose="02020603050405020304" pitchFamily="18" charset="0"/>
                <a:cs typeface="Calibri" panose="020F0502020204030204" pitchFamily="34" charset="0"/>
              </a:rPr>
              <a:t>Upcoming</a:t>
            </a:r>
            <a:r>
              <a:rPr lang="da-DK" altLang="da-DK" sz="2400" b="1" cap="small" dirty="0" smtClean="0">
                <a:solidFill>
                  <a:srgbClr val="003399"/>
                </a:solidFill>
                <a:latin typeface="Gill Sans MT" panose="020B0502020104020203" pitchFamily="34" charset="0"/>
                <a:ea typeface="Times New Roman" panose="02020603050405020304" pitchFamily="18" charset="0"/>
                <a:cs typeface="Calibri" panose="020F0502020204030204" pitchFamily="34" charset="0"/>
              </a:rPr>
              <a:t> Bids on </a:t>
            </a:r>
            <a:r>
              <a:rPr lang="da-DK" altLang="da-DK" sz="2400" b="1" cap="small" dirty="0" err="1" smtClean="0">
                <a:solidFill>
                  <a:srgbClr val="003399"/>
                </a:solidFill>
                <a:latin typeface="Gill Sans MT" panose="020B0502020104020203" pitchFamily="34" charset="0"/>
                <a:ea typeface="Times New Roman" panose="02020603050405020304" pitchFamily="18" charset="0"/>
                <a:cs typeface="Calibri" panose="020F0502020204030204" pitchFamily="34" charset="0"/>
              </a:rPr>
              <a:t>Airport</a:t>
            </a:r>
            <a:r>
              <a:rPr lang="da-DK" altLang="da-DK" sz="2400" b="1" cap="small" dirty="0" smtClean="0">
                <a:solidFill>
                  <a:srgbClr val="003399"/>
                </a:solidFill>
                <a:latin typeface="Gill Sans MT" panose="020B0502020104020203" pitchFamily="34" charset="0"/>
                <a:ea typeface="Times New Roman" panose="02020603050405020304" pitchFamily="18" charset="0"/>
                <a:cs typeface="Calibri" panose="020F0502020204030204" pitchFamily="34" charset="0"/>
              </a:rPr>
              <a:t> Construction: </a:t>
            </a: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2400" b="1" i="1" cap="small" dirty="0" smtClean="0">
                <a:solidFill>
                  <a:srgbClr val="003399"/>
                </a:solidFill>
                <a:latin typeface="Gill Sans MT" panose="020B0502020104020203" pitchFamily="34" charset="0"/>
                <a:ea typeface="Times New Roman" panose="02020603050405020304" pitchFamily="18" charset="0"/>
                <a:cs typeface="Calibri" panose="020F0502020204030204" pitchFamily="34" charset="0"/>
              </a:rPr>
              <a:t>Ilulissat, Nuuk &amp; Qaqortoq</a:t>
            </a:r>
            <a:endParaRPr kumimoji="0" lang="da-DK" altLang="da-DK" sz="2400" b="1" i="1" u="none" strike="noStrike" cap="small" normalizeH="0" baseline="0" dirty="0" smtClean="0">
              <a:ln>
                <a:noFill/>
              </a:ln>
              <a:solidFill>
                <a:srgbClr val="003399"/>
              </a:solidFill>
              <a:effectLst/>
              <a:latin typeface="Gill Sans MT" panose="020B0502020104020203"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b="1" cap="small" dirty="0" smtClean="0">
              <a:solidFill>
                <a:srgbClr val="0000CC"/>
              </a:solidFill>
              <a:latin typeface="Gill Sans MT" panose="020B0502020104020203"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b="1" cap="small" dirty="0">
              <a:solidFill>
                <a:srgbClr val="0000CC"/>
              </a:solidFill>
              <a:latin typeface="Gill Sans MT" panose="020B0502020104020203"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000" b="1" cap="small" dirty="0">
              <a:solidFill>
                <a:srgbClr val="0000CC"/>
              </a:solidFill>
              <a:latin typeface="Gill Sans MT" panose="020B0502020104020203"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050" b="1" i="0" u="none" strike="noStrike" cap="none" normalizeH="0" baseline="0" dirty="0" smtClean="0">
              <a:ln>
                <a:noFill/>
              </a:ln>
              <a:solidFill>
                <a:srgbClr val="212121"/>
              </a:solidFill>
              <a:effectLst/>
              <a:latin typeface="Gill Sans MT" panose="020B0502020104020203"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200" b="1" i="0" u="none" strike="noStrike" cap="none" normalizeH="0" baseline="0" dirty="0" err="1" smtClean="0">
                <a:ln>
                  <a:noFill/>
                </a:ln>
                <a:solidFill>
                  <a:srgbClr val="212121"/>
                </a:solidFill>
                <a:effectLst/>
                <a:latin typeface="Gill Sans MT" panose="020B0502020104020203" pitchFamily="34" charset="0"/>
                <a:ea typeface="Times New Roman" panose="02020603050405020304" pitchFamily="18" charset="0"/>
                <a:cs typeface="Calibri" panose="020F0502020204030204" pitchFamily="34" charset="0"/>
              </a:rPr>
              <a:t>Kalaallit</a:t>
            </a:r>
            <a:r>
              <a:rPr kumimoji="0" lang="da-DK" altLang="da-DK" sz="2200" b="1" i="0" u="none" strike="noStrike" cap="none" normalizeH="0" baseline="0" dirty="0" smtClean="0">
                <a:ln>
                  <a:noFill/>
                </a:ln>
                <a:solidFill>
                  <a:srgbClr val="212121"/>
                </a:solidFill>
                <a:effectLst/>
                <a:latin typeface="Gill Sans MT" panose="020B0502020104020203" pitchFamily="34" charset="0"/>
                <a:ea typeface="Times New Roman" panose="02020603050405020304" pitchFamily="18" charset="0"/>
                <a:cs typeface="Calibri" panose="020F0502020204030204" pitchFamily="34" charset="0"/>
              </a:rPr>
              <a:t> </a:t>
            </a:r>
            <a:r>
              <a:rPr kumimoji="0" lang="da-DK" altLang="da-DK" sz="2200" b="1" i="0" u="none" strike="noStrike" cap="none" normalizeH="0" baseline="0" dirty="0" err="1" smtClean="0">
                <a:ln>
                  <a:noFill/>
                </a:ln>
                <a:solidFill>
                  <a:srgbClr val="212121"/>
                </a:solidFill>
                <a:effectLst/>
                <a:latin typeface="Gill Sans MT" panose="020B0502020104020203" pitchFamily="34" charset="0"/>
                <a:ea typeface="Times New Roman" panose="02020603050405020304" pitchFamily="18" charset="0"/>
                <a:cs typeface="Calibri" panose="020F0502020204030204" pitchFamily="34" charset="0"/>
              </a:rPr>
              <a:t>Airports</a:t>
            </a:r>
            <a:r>
              <a:rPr kumimoji="0" lang="da-DK" altLang="da-DK" sz="2200" b="1" i="0" u="none" strike="noStrike" cap="none" normalizeH="0" baseline="0" dirty="0" smtClean="0">
                <a:ln>
                  <a:noFill/>
                </a:ln>
                <a:solidFill>
                  <a:srgbClr val="212121"/>
                </a:solidFill>
                <a:effectLst/>
                <a:latin typeface="Gill Sans MT" panose="020B0502020104020203" pitchFamily="34" charset="0"/>
                <a:ea typeface="Times New Roman" panose="02020603050405020304" pitchFamily="18" charset="0"/>
                <a:cs typeface="Calibri" panose="020F0502020204030204" pitchFamily="34" charset="0"/>
              </a:rPr>
              <a:t> A/S </a:t>
            </a:r>
            <a:r>
              <a:rPr kumimoji="0" lang="da-DK" altLang="da-DK" sz="2200" b="1" i="0" u="none" strike="noStrike" cap="none" normalizeH="0" baseline="0" dirty="0" err="1" smtClean="0">
                <a:ln>
                  <a:noFill/>
                </a:ln>
                <a:solidFill>
                  <a:srgbClr val="212121"/>
                </a:solidFill>
                <a:effectLst/>
                <a:latin typeface="Gill Sans MT" panose="020B0502020104020203" pitchFamily="34" charset="0"/>
                <a:ea typeface="Times New Roman" panose="02020603050405020304" pitchFamily="18" charset="0"/>
                <a:cs typeface="Calibri" panose="020F0502020204030204" pitchFamily="34" charset="0"/>
              </a:rPr>
              <a:t>Prequalifies</a:t>
            </a:r>
            <a:r>
              <a:rPr kumimoji="0" lang="da-DK" altLang="da-DK" sz="2200" b="1" i="0" u="none" strike="noStrike" cap="none" normalizeH="0" baseline="0" dirty="0" smtClean="0">
                <a:ln>
                  <a:noFill/>
                </a:ln>
                <a:solidFill>
                  <a:srgbClr val="212121"/>
                </a:solidFill>
                <a:effectLst/>
                <a:latin typeface="Gill Sans MT" panose="020B0502020104020203" pitchFamily="34" charset="0"/>
                <a:ea typeface="Times New Roman" panose="02020603050405020304" pitchFamily="18" charset="0"/>
                <a:cs typeface="Calibri" panose="020F0502020204030204" pitchFamily="34" charset="0"/>
              </a:rPr>
              <a:t> 6 Construction Companies</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1100" dirty="0">
              <a:solidFill>
                <a:srgbClr val="212121"/>
              </a:solidFill>
              <a:latin typeface="Gill Sans MT" panose="020B0502020104020203" pitchFamily="34" charset="0"/>
              <a:cs typeface="Calibri" panose="020F0502020204030204" pitchFamily="34" charset="0"/>
            </a:endParaRPr>
          </a:p>
          <a:p>
            <a:pPr marL="342900" lvl="0" indent="-342900" eaLnBrk="0" fontAlgn="base" hangingPunct="0">
              <a:spcBef>
                <a:spcPct val="0"/>
              </a:spcBef>
              <a:spcAft>
                <a:spcPct val="0"/>
              </a:spcAft>
              <a:buFont typeface="Wingdings" panose="05000000000000000000" pitchFamily="2" charset="2"/>
              <a:buChar char="q"/>
            </a:pPr>
            <a:r>
              <a:rPr lang="da-DK" altLang="da-DK" sz="2000" b="1" dirty="0">
                <a:solidFill>
                  <a:srgbClr val="003399"/>
                </a:solidFill>
                <a:latin typeface="Gill Sans MT" panose="020B0502020104020203" pitchFamily="34" charset="0"/>
              </a:rPr>
              <a:t>Aarsleff-</a:t>
            </a:r>
            <a:r>
              <a:rPr lang="da-DK" altLang="da-DK" sz="2000" b="1" dirty="0" err="1">
                <a:solidFill>
                  <a:srgbClr val="003399"/>
                </a:solidFill>
                <a:latin typeface="Gill Sans MT" panose="020B0502020104020203" pitchFamily="34" charset="0"/>
              </a:rPr>
              <a:t>Istak</a:t>
            </a:r>
            <a:r>
              <a:rPr lang="da-DK" altLang="da-DK" sz="2000" b="1" dirty="0">
                <a:solidFill>
                  <a:srgbClr val="003399"/>
                </a:solidFill>
                <a:latin typeface="Gill Sans MT" panose="020B0502020104020203" pitchFamily="34" charset="0"/>
              </a:rPr>
              <a:t> </a:t>
            </a:r>
            <a:r>
              <a:rPr lang="da-DK" altLang="da-DK" sz="2000" b="1" dirty="0" smtClean="0">
                <a:solidFill>
                  <a:srgbClr val="003399"/>
                </a:solidFill>
                <a:latin typeface="Gill Sans MT" panose="020B0502020104020203" pitchFamily="34" charset="0"/>
              </a:rPr>
              <a:t>I/S 						</a:t>
            </a:r>
            <a:r>
              <a:rPr lang="da-DK" altLang="da-DK" dirty="0" smtClean="0">
                <a:latin typeface="Gill Sans MT" panose="020B0502020104020203" pitchFamily="34" charset="0"/>
              </a:rPr>
              <a:t>Denmark/</a:t>
            </a:r>
            <a:r>
              <a:rPr lang="da-DK" altLang="da-DK" dirty="0" err="1" smtClean="0">
                <a:latin typeface="Gill Sans MT" panose="020B0502020104020203" pitchFamily="34" charset="0"/>
              </a:rPr>
              <a:t>Iceland</a:t>
            </a:r>
            <a:r>
              <a:rPr lang="da-DK" altLang="da-DK" dirty="0" smtClean="0">
                <a:latin typeface="Gill Sans MT" panose="020B0502020104020203" pitchFamily="34" charset="0"/>
              </a:rPr>
              <a:t>, joint venture</a:t>
            </a:r>
          </a:p>
          <a:p>
            <a:pPr marL="342900" lvl="0" indent="-342900" eaLnBrk="0" fontAlgn="base" hangingPunct="0">
              <a:spcBef>
                <a:spcPct val="0"/>
              </a:spcBef>
              <a:spcAft>
                <a:spcPct val="0"/>
              </a:spcAft>
              <a:buFont typeface="Wingdings" panose="05000000000000000000" pitchFamily="2" charset="2"/>
              <a:buChar char="q"/>
            </a:pPr>
            <a:r>
              <a:rPr lang="da-DK" altLang="da-DK" sz="2000" b="1" dirty="0" smtClean="0">
                <a:solidFill>
                  <a:srgbClr val="003399"/>
                </a:solidFill>
                <a:latin typeface="Gill Sans MT" panose="020B0502020104020203" pitchFamily="34" charset="0"/>
              </a:rPr>
              <a:t>BAM </a:t>
            </a:r>
            <a:r>
              <a:rPr lang="da-DK" altLang="da-DK" sz="2000" b="1" dirty="0">
                <a:solidFill>
                  <a:srgbClr val="003399"/>
                </a:solidFill>
                <a:latin typeface="Gill Sans MT" panose="020B0502020104020203" pitchFamily="34" charset="0"/>
              </a:rPr>
              <a:t>International </a:t>
            </a:r>
            <a:r>
              <a:rPr lang="da-DK" altLang="da-DK" sz="2000" b="1" dirty="0" err="1">
                <a:solidFill>
                  <a:srgbClr val="003399"/>
                </a:solidFill>
                <a:latin typeface="Gill Sans MT" panose="020B0502020104020203" pitchFamily="34" charset="0"/>
              </a:rPr>
              <a:t>bv</a:t>
            </a:r>
            <a:r>
              <a:rPr lang="da-DK" altLang="da-DK" sz="2000" b="1" dirty="0">
                <a:solidFill>
                  <a:srgbClr val="003399"/>
                </a:solidFill>
                <a:latin typeface="Gill Sans MT" panose="020B0502020104020203" pitchFamily="34" charset="0"/>
              </a:rPr>
              <a:t>. </a:t>
            </a:r>
            <a:r>
              <a:rPr lang="da-DK" altLang="da-DK" sz="2000" b="1" dirty="0" smtClean="0">
                <a:solidFill>
                  <a:srgbClr val="003399"/>
                </a:solidFill>
                <a:latin typeface="Gill Sans MT" panose="020B0502020104020203" pitchFamily="34" charset="0"/>
              </a:rPr>
              <a:t>					</a:t>
            </a:r>
            <a:r>
              <a:rPr lang="da-DK" altLang="da-DK" sz="2000" dirty="0" smtClean="0">
                <a:latin typeface="Gill Sans MT" panose="020B0502020104020203" pitchFamily="34" charset="0"/>
              </a:rPr>
              <a:t>Holland</a:t>
            </a:r>
            <a:endParaRPr lang="da-DK" altLang="da-DK" sz="2000" dirty="0">
              <a:latin typeface="Gill Sans MT" panose="020B0502020104020203" pitchFamily="34" charset="0"/>
            </a:endParaRPr>
          </a:p>
          <a:p>
            <a:pPr marL="342900" lvl="0" indent="-342900" eaLnBrk="0" fontAlgn="base" hangingPunct="0">
              <a:spcBef>
                <a:spcPct val="0"/>
              </a:spcBef>
              <a:spcAft>
                <a:spcPct val="0"/>
              </a:spcAft>
              <a:buFont typeface="Wingdings" panose="05000000000000000000" pitchFamily="2" charset="2"/>
              <a:buChar char="q"/>
            </a:pPr>
            <a:r>
              <a:rPr lang="da-DK" altLang="da-DK" sz="2000" b="1" dirty="0" smtClean="0">
                <a:solidFill>
                  <a:srgbClr val="003399"/>
                </a:solidFill>
                <a:latin typeface="Gill Sans MT" panose="020B0502020104020203" pitchFamily="34" charset="0"/>
              </a:rPr>
              <a:t>China </a:t>
            </a:r>
            <a:r>
              <a:rPr lang="da-DK" altLang="da-DK" sz="2000" b="1" dirty="0">
                <a:solidFill>
                  <a:srgbClr val="003399"/>
                </a:solidFill>
                <a:latin typeface="Gill Sans MT" panose="020B0502020104020203" pitchFamily="34" charset="0"/>
              </a:rPr>
              <a:t>Communications Construction Company Ltd.</a:t>
            </a:r>
            <a:r>
              <a:rPr lang="da-DK" altLang="da-DK" sz="2000" dirty="0">
                <a:solidFill>
                  <a:srgbClr val="003399"/>
                </a:solidFill>
                <a:latin typeface="Gill Sans MT" panose="020B0502020104020203" pitchFamily="34" charset="0"/>
              </a:rPr>
              <a:t> </a:t>
            </a:r>
            <a:r>
              <a:rPr lang="da-DK" altLang="da-DK" sz="2000" dirty="0" smtClean="0">
                <a:solidFill>
                  <a:srgbClr val="003399"/>
                </a:solidFill>
                <a:latin typeface="Gill Sans MT" panose="020B0502020104020203" pitchFamily="34" charset="0"/>
              </a:rPr>
              <a:t>	</a:t>
            </a:r>
            <a:r>
              <a:rPr lang="da-DK" altLang="da-DK" dirty="0" smtClean="0">
                <a:latin typeface="Gill Sans MT" panose="020B0502020104020203" pitchFamily="34" charset="0"/>
              </a:rPr>
              <a:t>China</a:t>
            </a:r>
            <a:endParaRPr lang="da-DK" altLang="da-DK" dirty="0">
              <a:latin typeface="Gill Sans MT" panose="020B0502020104020203" pitchFamily="34" charset="0"/>
            </a:endParaRPr>
          </a:p>
          <a:p>
            <a:pPr marL="342900" lvl="0" indent="-342900" eaLnBrk="0" fontAlgn="base" hangingPunct="0">
              <a:spcBef>
                <a:spcPct val="0"/>
              </a:spcBef>
              <a:spcAft>
                <a:spcPct val="0"/>
              </a:spcAft>
              <a:buFont typeface="Wingdings" panose="05000000000000000000" pitchFamily="2" charset="2"/>
              <a:buChar char="q"/>
            </a:pPr>
            <a:r>
              <a:rPr lang="da-DK" altLang="da-DK" sz="2000" b="1" dirty="0" smtClean="0">
                <a:solidFill>
                  <a:srgbClr val="003399"/>
                </a:solidFill>
                <a:latin typeface="Gill Sans MT" panose="020B0502020104020203" pitchFamily="34" charset="0"/>
              </a:rPr>
              <a:t>Munck </a:t>
            </a:r>
            <a:r>
              <a:rPr lang="da-DK" altLang="da-DK" sz="2000" b="1" dirty="0">
                <a:solidFill>
                  <a:srgbClr val="003399"/>
                </a:solidFill>
                <a:latin typeface="Gill Sans MT" panose="020B0502020104020203" pitchFamily="34" charset="0"/>
              </a:rPr>
              <a:t>Gruppen </a:t>
            </a:r>
            <a:r>
              <a:rPr lang="da-DK" altLang="da-DK" sz="2000" b="1" dirty="0" smtClean="0">
                <a:solidFill>
                  <a:srgbClr val="003399"/>
                </a:solidFill>
                <a:latin typeface="Gill Sans MT" panose="020B0502020104020203" pitchFamily="34" charset="0"/>
              </a:rPr>
              <a:t>a/s	 					</a:t>
            </a:r>
            <a:r>
              <a:rPr lang="da-DK" altLang="da-DK" sz="2000" dirty="0" smtClean="0">
                <a:latin typeface="Gill Sans MT" panose="020B0502020104020203" pitchFamily="34" charset="0"/>
              </a:rPr>
              <a:t>Denmark</a:t>
            </a:r>
            <a:endParaRPr lang="da-DK" altLang="da-DK" sz="2000" dirty="0">
              <a:latin typeface="Gill Sans MT" panose="020B0502020104020203" pitchFamily="34" charset="0"/>
            </a:endParaRPr>
          </a:p>
          <a:p>
            <a:pPr marL="342900" lvl="0" indent="-342900" eaLnBrk="0" fontAlgn="base" hangingPunct="0">
              <a:spcBef>
                <a:spcPct val="0"/>
              </a:spcBef>
              <a:spcAft>
                <a:spcPct val="0"/>
              </a:spcAft>
              <a:buFont typeface="Wingdings" panose="05000000000000000000" pitchFamily="2" charset="2"/>
              <a:buChar char="q"/>
            </a:pPr>
            <a:r>
              <a:rPr lang="da-DK" altLang="da-DK" sz="2000" b="1" dirty="0" smtClean="0">
                <a:solidFill>
                  <a:srgbClr val="003399"/>
                </a:solidFill>
                <a:latin typeface="Gill Sans MT" panose="020B0502020104020203" pitchFamily="34" charset="0"/>
              </a:rPr>
              <a:t>MT </a:t>
            </a:r>
            <a:r>
              <a:rPr lang="da-DK" altLang="da-DK" sz="2000" b="1" dirty="0">
                <a:solidFill>
                  <a:srgbClr val="003399"/>
                </a:solidFill>
                <a:latin typeface="Gill Sans MT" panose="020B0502020104020203" pitchFamily="34" charset="0"/>
              </a:rPr>
              <a:t>Højgaard </a:t>
            </a:r>
            <a:r>
              <a:rPr lang="da-DK" altLang="da-DK" sz="2000" b="1" dirty="0" smtClean="0">
                <a:solidFill>
                  <a:srgbClr val="003399"/>
                </a:solidFill>
                <a:latin typeface="Gill Sans MT" panose="020B0502020104020203" pitchFamily="34" charset="0"/>
              </a:rPr>
              <a:t>						</a:t>
            </a:r>
            <a:r>
              <a:rPr lang="da-DK" altLang="da-DK" sz="2000" dirty="0" smtClean="0">
                <a:latin typeface="Gill Sans MT" panose="020B0502020104020203" pitchFamily="34" charset="0"/>
              </a:rPr>
              <a:t>Denmark</a:t>
            </a:r>
            <a:endParaRPr lang="da-DK" altLang="da-DK" sz="2000" dirty="0">
              <a:latin typeface="Gill Sans MT" panose="020B0502020104020203" pitchFamily="34" charset="0"/>
            </a:endParaRPr>
          </a:p>
          <a:p>
            <a:pPr marL="342900" lvl="0" indent="-342900" eaLnBrk="0" fontAlgn="base" hangingPunct="0">
              <a:spcBef>
                <a:spcPct val="0"/>
              </a:spcBef>
              <a:spcAft>
                <a:spcPct val="0"/>
              </a:spcAft>
              <a:buFont typeface="Wingdings" panose="05000000000000000000" pitchFamily="2" charset="2"/>
              <a:buChar char="q"/>
            </a:pPr>
            <a:r>
              <a:rPr lang="da-DK" altLang="da-DK" sz="2000" b="1" dirty="0" err="1" smtClean="0">
                <a:solidFill>
                  <a:srgbClr val="003399"/>
                </a:solidFill>
                <a:latin typeface="Gill Sans MT" panose="020B0502020104020203" pitchFamily="34" charset="0"/>
              </a:rPr>
              <a:t>Pennecon</a:t>
            </a:r>
            <a:r>
              <a:rPr lang="da-DK" altLang="da-DK" sz="2000" b="1" dirty="0" smtClean="0">
                <a:solidFill>
                  <a:srgbClr val="003399"/>
                </a:solidFill>
                <a:latin typeface="Gill Sans MT" panose="020B0502020104020203" pitchFamily="34" charset="0"/>
              </a:rPr>
              <a:t> </a:t>
            </a:r>
            <a:r>
              <a:rPr lang="da-DK" altLang="da-DK" sz="2000" b="1" dirty="0">
                <a:solidFill>
                  <a:srgbClr val="003399"/>
                </a:solidFill>
                <a:latin typeface="Gill Sans MT" panose="020B0502020104020203" pitchFamily="34" charset="0"/>
              </a:rPr>
              <a:t>Dexter </a:t>
            </a:r>
            <a:r>
              <a:rPr lang="da-DK" altLang="da-DK" sz="2000" b="1" dirty="0" smtClean="0">
                <a:solidFill>
                  <a:srgbClr val="003399"/>
                </a:solidFill>
                <a:latin typeface="Gill Sans MT" panose="020B0502020104020203" pitchFamily="34" charset="0"/>
              </a:rPr>
              <a:t>				</a:t>
            </a:r>
            <a:r>
              <a:rPr lang="da-DK" altLang="da-DK" sz="2000" dirty="0">
                <a:solidFill>
                  <a:srgbClr val="003399"/>
                </a:solidFill>
                <a:latin typeface="Gill Sans MT" panose="020B0502020104020203" pitchFamily="34" charset="0"/>
              </a:rPr>
              <a:t> </a:t>
            </a:r>
            <a:r>
              <a:rPr lang="da-DK" altLang="da-DK" sz="2000" dirty="0" smtClean="0">
                <a:solidFill>
                  <a:srgbClr val="003399"/>
                </a:solidFill>
                <a:latin typeface="Gill Sans MT" panose="020B0502020104020203" pitchFamily="34" charset="0"/>
              </a:rPr>
              <a:t>		</a:t>
            </a:r>
            <a:r>
              <a:rPr lang="da-DK" altLang="da-DK" sz="2000" dirty="0" smtClean="0">
                <a:latin typeface="Gill Sans MT" panose="020B0502020104020203" pitchFamily="34" charset="0"/>
              </a:rPr>
              <a:t>Canada, joint venture</a:t>
            </a:r>
            <a:endParaRPr lang="da-DK" altLang="da-DK" sz="2000" dirty="0">
              <a:latin typeface="Gill Sans MT" panose="020B0502020104020203" pitchFamily="34" charset="0"/>
            </a:endParaRPr>
          </a:p>
          <a:p>
            <a:pPr lvl="0" eaLnBrk="0" fontAlgn="base" hangingPunct="0">
              <a:spcBef>
                <a:spcPct val="0"/>
              </a:spcBef>
              <a:spcAft>
                <a:spcPct val="0"/>
              </a:spcAft>
            </a:pPr>
            <a:r>
              <a:rPr lang="da-DK" altLang="da-DK" sz="2000" dirty="0">
                <a:latin typeface="Gill Sans MT" panose="020B0502020104020203" pitchFamily="34" charset="0"/>
              </a:rPr>
              <a:t>	</a:t>
            </a:r>
            <a:endParaRPr kumimoji="0" lang="da-DK" altLang="da-DK" sz="2000" b="0" i="0" u="none" strike="noStrike" cap="none" normalizeH="0" baseline="0" dirty="0" smtClean="0">
              <a:ln>
                <a:noFill/>
              </a:ln>
              <a:solidFill>
                <a:schemeClr val="tx1"/>
              </a:solidFill>
              <a:effectLst/>
              <a:latin typeface="Gill Sans MT" panose="020B0502020104020203" pitchFamily="34" charset="0"/>
            </a:endParaRP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1539" y="6054668"/>
            <a:ext cx="1169860" cy="425829"/>
          </a:xfrm>
          <a:prstGeom prst="rect">
            <a:avLst/>
          </a:prstGeom>
        </p:spPr>
      </p:pic>
      <p:pic>
        <p:nvPicPr>
          <p:cNvPr id="9" name="Bille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1385" y="6122044"/>
            <a:ext cx="1822351" cy="315494"/>
          </a:xfrm>
          <a:prstGeom prst="rect">
            <a:avLst/>
          </a:prstGeom>
        </p:spPr>
      </p:pic>
      <p:pic>
        <p:nvPicPr>
          <p:cNvPr id="10" name="Bille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5787" y="5869885"/>
            <a:ext cx="1668927" cy="615119"/>
          </a:xfrm>
          <a:prstGeom prst="rect">
            <a:avLst/>
          </a:prstGeom>
        </p:spPr>
      </p:pic>
      <p:pic>
        <p:nvPicPr>
          <p:cNvPr id="11" name="Billed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4829" y="5796826"/>
            <a:ext cx="1838650" cy="735460"/>
          </a:xfrm>
          <a:prstGeom prst="rect">
            <a:avLst/>
          </a:prstGeom>
        </p:spPr>
      </p:pic>
      <p:pic>
        <p:nvPicPr>
          <p:cNvPr id="12" name="Bille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45" y="5564753"/>
            <a:ext cx="1206614" cy="990907"/>
          </a:xfrm>
          <a:prstGeom prst="rect">
            <a:avLst/>
          </a:prstGeom>
        </p:spPr>
      </p:pic>
      <p:pic>
        <p:nvPicPr>
          <p:cNvPr id="13" name="Bille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7025" y="6035418"/>
            <a:ext cx="2097305" cy="473954"/>
          </a:xfrm>
          <a:prstGeom prst="rect">
            <a:avLst/>
          </a:prstGeom>
        </p:spPr>
      </p:pic>
    </p:spTree>
    <p:extLst>
      <p:ext uri="{BB962C8B-B14F-4D97-AF65-F5344CB8AC3E}">
        <p14:creationId xmlns:p14="http://schemas.microsoft.com/office/powerpoint/2010/main" val="3129620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38" y="1192960"/>
            <a:ext cx="7369986" cy="5516185"/>
          </a:xfrm>
          <a:prstGeom prst="rect">
            <a:avLst/>
          </a:prstGeom>
        </p:spPr>
      </p:pic>
      <p:sp>
        <p:nvSpPr>
          <p:cNvPr id="2" name="Title 7"/>
          <p:cNvSpPr txBox="1">
            <a:spLocks/>
          </p:cNvSpPr>
          <p:nvPr/>
        </p:nvSpPr>
        <p:spPr>
          <a:xfrm>
            <a:off x="0" y="0"/>
            <a:ext cx="12192000" cy="1156138"/>
          </a:xfrm>
          <a:prstGeom prst="rect">
            <a:avLst/>
          </a:prstGeom>
          <a:solidFill>
            <a:srgbClr val="003399"/>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 </a:t>
            </a:r>
            <a:r>
              <a:rPr lang="en-US" b="1" dirty="0" err="1" smtClean="0">
                <a:solidFill>
                  <a:schemeClr val="bg1"/>
                </a:solidFill>
                <a:latin typeface="Gill Sans MT" panose="020B0502020104020203" pitchFamily="34" charset="0"/>
              </a:rPr>
              <a:t>Greenlands</a:t>
            </a:r>
            <a:r>
              <a:rPr lang="en-US" b="1" dirty="0" smtClean="0">
                <a:solidFill>
                  <a:schemeClr val="bg1"/>
                </a:solidFill>
                <a:latin typeface="Gill Sans MT" panose="020B0502020104020203" pitchFamily="34" charset="0"/>
              </a:rPr>
              <a:t> Mining Opportunities</a:t>
            </a:r>
          </a:p>
          <a:p>
            <a:pPr algn="ctr" fontAlgn="auto">
              <a:spcAft>
                <a:spcPts val="0"/>
              </a:spcAft>
              <a:defRPr/>
            </a:pPr>
            <a:r>
              <a:rPr lang="en-US" sz="3100" b="1" dirty="0" smtClean="0">
                <a:solidFill>
                  <a:schemeClr val="bg1"/>
                </a:solidFill>
                <a:latin typeface="Gill Sans MT" panose="020B0502020104020203" pitchFamily="34" charset="0"/>
              </a:rPr>
              <a:t>Current Exploration</a:t>
            </a:r>
            <a:endParaRPr lang="en-US" sz="3100"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583895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0"/>
            <a:ext cx="12192000" cy="1155032"/>
          </a:xfrm>
          <a:prstGeom prst="rect">
            <a:avLst/>
          </a:prstGeom>
          <a:solidFill>
            <a:srgbClr val="0033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 Greenland Facts</a:t>
            </a:r>
          </a:p>
          <a:p>
            <a:pPr algn="ctr" fontAlgn="auto">
              <a:spcAft>
                <a:spcPts val="0"/>
              </a:spcAft>
              <a:defRPr/>
            </a:pPr>
            <a:r>
              <a:rPr lang="en-US" b="1" dirty="0" smtClean="0">
                <a:solidFill>
                  <a:schemeClr val="bg1"/>
                </a:solidFill>
                <a:latin typeface="Gill Sans MT" panose="020B0502020104020203" pitchFamily="34" charset="0"/>
              </a:rPr>
              <a:t>Country</a:t>
            </a:r>
          </a:p>
          <a:p>
            <a:pPr algn="ctr" fontAlgn="auto">
              <a:spcAft>
                <a:spcPts val="0"/>
              </a:spcAft>
              <a:defRPr/>
            </a:pPr>
            <a:endParaRPr lang="en-US" b="1" dirty="0" smtClean="0">
              <a:solidFill>
                <a:schemeClr val="bg1"/>
              </a:solidFill>
              <a:latin typeface="Gill Sans MT" panose="020B0502020104020203" pitchFamily="34" charset="0"/>
            </a:endParaRPr>
          </a:p>
          <a:p>
            <a:pPr algn="ctr" fontAlgn="auto">
              <a:spcAft>
                <a:spcPts val="0"/>
              </a:spcAft>
              <a:defRPr/>
            </a:pPr>
            <a:endParaRPr lang="en-US" sz="3100" b="1" dirty="0">
              <a:solidFill>
                <a:schemeClr val="bg1"/>
              </a:solidFill>
              <a:latin typeface="Gill Sans MT" panose="020B0502020104020203" pitchFamily="34" charset="0"/>
            </a:endParaRPr>
          </a:p>
        </p:txBody>
      </p:sp>
      <p:sp>
        <p:nvSpPr>
          <p:cNvPr id="5" name="Tekstfelt 4"/>
          <p:cNvSpPr txBox="1"/>
          <p:nvPr/>
        </p:nvSpPr>
        <p:spPr>
          <a:xfrm>
            <a:off x="4461692" y="1472665"/>
            <a:ext cx="6028445" cy="5216813"/>
          </a:xfrm>
          <a:prstGeom prst="rect">
            <a:avLst/>
          </a:prstGeom>
          <a:noFill/>
        </p:spPr>
        <p:txBody>
          <a:bodyPr wrap="none" rtlCol="0">
            <a:spAutoFit/>
          </a:bodyPr>
          <a:lstStyle/>
          <a:p>
            <a:r>
              <a:rPr lang="en-US" b="1" dirty="0">
                <a:solidFill>
                  <a:srgbClr val="0000CC"/>
                </a:solidFill>
              </a:rPr>
              <a:t>GEOGRAPHY   </a:t>
            </a:r>
          </a:p>
          <a:p>
            <a:pPr marL="285750" indent="-285750">
              <a:lnSpc>
                <a:spcPct val="150000"/>
              </a:lnSpc>
              <a:buFont typeface="Wingdings" panose="05000000000000000000" pitchFamily="2" charset="2"/>
              <a:buChar char="q"/>
            </a:pPr>
            <a:r>
              <a:rPr lang="en-US" b="1" dirty="0"/>
              <a:t>The world’s largest island </a:t>
            </a:r>
          </a:p>
          <a:p>
            <a:pPr marL="285750" indent="-285750">
              <a:lnSpc>
                <a:spcPct val="150000"/>
              </a:lnSpc>
              <a:buFont typeface="Wingdings" panose="05000000000000000000" pitchFamily="2" charset="2"/>
              <a:buChar char="q"/>
            </a:pPr>
            <a:r>
              <a:rPr lang="en-US" b="1" dirty="0"/>
              <a:t>Total area 2,166,086 </a:t>
            </a:r>
            <a:r>
              <a:rPr lang="en-US" b="1" dirty="0" smtClean="0"/>
              <a:t>km2</a:t>
            </a:r>
          </a:p>
          <a:p>
            <a:pPr marL="285750" indent="-285750">
              <a:lnSpc>
                <a:spcPct val="150000"/>
              </a:lnSpc>
              <a:buFont typeface="Wingdings" panose="05000000000000000000" pitchFamily="2" charset="2"/>
              <a:buChar char="q"/>
            </a:pPr>
            <a:r>
              <a:rPr lang="en-US" b="1" dirty="0" smtClean="0"/>
              <a:t>Inland </a:t>
            </a:r>
            <a:r>
              <a:rPr lang="en-US" b="1" dirty="0"/>
              <a:t>ice </a:t>
            </a:r>
            <a:r>
              <a:rPr lang="en-US" b="1" dirty="0" smtClean="0"/>
              <a:t>&amp; glaciers </a:t>
            </a:r>
            <a:r>
              <a:rPr lang="en-US" b="1" dirty="0"/>
              <a:t>1,755,637 km2 (</a:t>
            </a:r>
            <a:r>
              <a:rPr lang="en-US" b="1" i="1" dirty="0"/>
              <a:t>81%</a:t>
            </a:r>
            <a:r>
              <a:rPr lang="en-US" b="1" dirty="0"/>
              <a:t>)</a:t>
            </a:r>
          </a:p>
          <a:p>
            <a:pPr marL="285750" indent="-285750">
              <a:lnSpc>
                <a:spcPct val="150000"/>
              </a:lnSpc>
              <a:buFont typeface="Wingdings" panose="05000000000000000000" pitchFamily="2" charset="2"/>
              <a:buChar char="q"/>
            </a:pPr>
            <a:r>
              <a:rPr lang="en-US" b="1" dirty="0"/>
              <a:t>Coast line totals 44,087 kilometers</a:t>
            </a:r>
          </a:p>
          <a:p>
            <a:pPr marL="285750" indent="-285750">
              <a:lnSpc>
                <a:spcPct val="150000"/>
              </a:lnSpc>
              <a:buFont typeface="Wingdings" panose="05000000000000000000" pitchFamily="2" charset="2"/>
              <a:buChar char="q"/>
            </a:pPr>
            <a:r>
              <a:rPr lang="en-US" b="1" dirty="0"/>
              <a:t>1 km2 of forest</a:t>
            </a:r>
          </a:p>
          <a:p>
            <a:endParaRPr lang="en-US" b="1" dirty="0">
              <a:solidFill>
                <a:srgbClr val="0000CC"/>
              </a:solidFill>
            </a:endParaRPr>
          </a:p>
          <a:p>
            <a:r>
              <a:rPr lang="en-US" b="1" dirty="0">
                <a:solidFill>
                  <a:srgbClr val="0000CC"/>
                </a:solidFill>
              </a:rPr>
              <a:t>GOVERNMENT  </a:t>
            </a:r>
          </a:p>
          <a:p>
            <a:pPr marL="285750" indent="-285750">
              <a:buFont typeface="Wingdings" panose="05000000000000000000" pitchFamily="2" charset="2"/>
              <a:buChar char="q"/>
            </a:pPr>
            <a:r>
              <a:rPr lang="en-US" b="1" dirty="0"/>
              <a:t>Greenland is an autonomous constituent country </a:t>
            </a:r>
            <a:endParaRPr lang="en-US" b="1" dirty="0" smtClean="0"/>
          </a:p>
          <a:p>
            <a:r>
              <a:rPr lang="en-US" b="1" dirty="0"/>
              <a:t> </a:t>
            </a:r>
            <a:r>
              <a:rPr lang="en-US" b="1" dirty="0" smtClean="0"/>
              <a:t>     -within </a:t>
            </a:r>
            <a:r>
              <a:rPr lang="en-US" b="1" dirty="0"/>
              <a:t>the Kingdom of Denmark</a:t>
            </a:r>
          </a:p>
          <a:p>
            <a:pPr marL="285750" indent="-285750">
              <a:buFont typeface="Wingdings" panose="05000000000000000000" pitchFamily="2" charset="2"/>
              <a:buChar char="q"/>
            </a:pPr>
            <a:r>
              <a:rPr lang="en-US" b="1" dirty="0" err="1"/>
              <a:t>Naalakkersuisut</a:t>
            </a:r>
            <a:r>
              <a:rPr lang="en-US" b="1" dirty="0"/>
              <a:t> is Greenland’s government</a:t>
            </a:r>
          </a:p>
          <a:p>
            <a:r>
              <a:rPr lang="en-US" b="1" dirty="0"/>
              <a:t>      - elected by </a:t>
            </a:r>
            <a:r>
              <a:rPr lang="en-US" b="1" dirty="0" err="1"/>
              <a:t>Inatsisartut</a:t>
            </a:r>
            <a:r>
              <a:rPr lang="en-US" b="1" dirty="0"/>
              <a:t>, Greenland's legislative </a:t>
            </a:r>
            <a:r>
              <a:rPr lang="en-US" b="1" dirty="0" smtClean="0"/>
              <a:t>assembly</a:t>
            </a:r>
          </a:p>
          <a:p>
            <a:endParaRPr lang="en-US" b="1" dirty="0" smtClean="0"/>
          </a:p>
          <a:p>
            <a:r>
              <a:rPr lang="en-US" b="1" dirty="0" smtClean="0">
                <a:solidFill>
                  <a:srgbClr val="0000CC"/>
                </a:solidFill>
              </a:rPr>
              <a:t>SOURCES OF INCOME</a:t>
            </a:r>
            <a:endParaRPr lang="en-US" b="1" dirty="0"/>
          </a:p>
          <a:p>
            <a:pPr marL="285750" indent="-285750">
              <a:buFont typeface="Wingdings" panose="05000000000000000000" pitchFamily="2" charset="2"/>
              <a:buChar char="q"/>
            </a:pPr>
            <a:r>
              <a:rPr lang="en-US" b="1" dirty="0"/>
              <a:t>Sealing and whaling, fishing </a:t>
            </a:r>
            <a:r>
              <a:rPr lang="en-US" b="1" dirty="0" smtClean="0"/>
              <a:t>&amp; hunting, tourism, mining</a:t>
            </a:r>
            <a:endParaRPr lang="en-US" b="1" dirty="0"/>
          </a:p>
          <a:p>
            <a:endParaRPr lang="da-DK" dirty="0"/>
          </a:p>
        </p:txBody>
      </p:sp>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05" y="1204089"/>
            <a:ext cx="3811603" cy="5635611"/>
          </a:xfrm>
          <a:prstGeom prst="rect">
            <a:avLst/>
          </a:prstGeom>
        </p:spPr>
      </p:pic>
    </p:spTree>
    <p:extLst>
      <p:ext uri="{BB962C8B-B14F-4D97-AF65-F5344CB8AC3E}">
        <p14:creationId xmlns:p14="http://schemas.microsoft.com/office/powerpoint/2010/main" val="298190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0"/>
            <a:ext cx="12192000" cy="1156138"/>
          </a:xfrm>
          <a:prstGeom prst="rect">
            <a:avLst/>
          </a:prstGeom>
          <a:solidFill>
            <a:srgbClr val="003399"/>
          </a:solidFill>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 </a:t>
            </a:r>
            <a:r>
              <a:rPr lang="en-US" b="1" dirty="0" err="1" smtClean="0">
                <a:solidFill>
                  <a:schemeClr val="bg1"/>
                </a:solidFill>
                <a:latin typeface="Gill Sans MT" panose="020B0502020104020203" pitchFamily="34" charset="0"/>
              </a:rPr>
              <a:t>Greenlands</a:t>
            </a:r>
            <a:r>
              <a:rPr lang="en-US" b="1" dirty="0" smtClean="0">
                <a:solidFill>
                  <a:schemeClr val="bg1"/>
                </a:solidFill>
                <a:latin typeface="Gill Sans MT" panose="020B0502020104020203" pitchFamily="34" charset="0"/>
              </a:rPr>
              <a:t> Mining Opportunities</a:t>
            </a:r>
          </a:p>
          <a:p>
            <a:pPr algn="ctr" fontAlgn="auto">
              <a:spcAft>
                <a:spcPts val="0"/>
              </a:spcAft>
              <a:defRPr/>
            </a:pPr>
            <a:r>
              <a:rPr lang="en-US" sz="3100" b="1" dirty="0" smtClean="0">
                <a:solidFill>
                  <a:schemeClr val="bg1"/>
                </a:solidFill>
                <a:latin typeface="Gill Sans MT" panose="020B0502020104020203" pitchFamily="34" charset="0"/>
              </a:rPr>
              <a:t>Active Mines &amp; Projects </a:t>
            </a:r>
            <a:endParaRPr lang="en-US" sz="3100" b="1" dirty="0">
              <a:solidFill>
                <a:schemeClr val="bg1"/>
              </a:solidFill>
              <a:latin typeface="Gill Sans MT" panose="020B0502020104020203" pitchFamily="34" charset="0"/>
            </a:endParaRPr>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288" y="1213100"/>
            <a:ext cx="7473346" cy="5528366"/>
          </a:xfrm>
          <a:prstGeom prst="rect">
            <a:avLst/>
          </a:prstGeom>
        </p:spPr>
      </p:pic>
    </p:spTree>
    <p:extLst>
      <p:ext uri="{BB962C8B-B14F-4D97-AF65-F5344CB8AC3E}">
        <p14:creationId xmlns:p14="http://schemas.microsoft.com/office/powerpoint/2010/main" val="3016189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Cooperation</a:t>
            </a:r>
            <a:endParaRPr lang="en-US" b="1" dirty="0">
              <a:latin typeface="Gill Sans MT" panose="020B0502020104020203" pitchFamily="34" charset="0"/>
            </a:endParaRPr>
          </a:p>
        </p:txBody>
      </p:sp>
      <p:sp>
        <p:nvSpPr>
          <p:cNvPr id="2" name="Tekstfelt 1"/>
          <p:cNvSpPr txBox="1"/>
          <p:nvPr/>
        </p:nvSpPr>
        <p:spPr>
          <a:xfrm>
            <a:off x="217283" y="1267485"/>
            <a:ext cx="5839485" cy="6247864"/>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2008 - Common Core for New Miners</a:t>
            </a:r>
          </a:p>
          <a:p>
            <a:endParaRPr lang="da-DK" sz="2000" b="1" dirty="0" smtClean="0"/>
          </a:p>
          <a:p>
            <a:pPr marL="342900" indent="-342900">
              <a:buFont typeface="Wingdings" panose="05000000000000000000" pitchFamily="2" charset="2"/>
              <a:buChar char="q"/>
            </a:pPr>
            <a:r>
              <a:rPr lang="da-DK" sz="2000" b="1" dirty="0" err="1" smtClean="0"/>
              <a:t>MoU</a:t>
            </a:r>
            <a:r>
              <a:rPr lang="da-DK" sz="2000" b="1" dirty="0" smtClean="0"/>
              <a:t> with Ole Vig Videregående Skole, </a:t>
            </a:r>
            <a:r>
              <a:rPr lang="da-DK" sz="2000" b="1" dirty="0" err="1" smtClean="0"/>
              <a:t>Norway</a:t>
            </a:r>
            <a:endParaRPr lang="da-DK" sz="2000" b="1" dirty="0" smtClean="0"/>
          </a:p>
          <a:p>
            <a:pPr marL="800100" lvl="1" indent="-342900">
              <a:buFont typeface="Arial" panose="020B0604020202020204" pitchFamily="34" charset="0"/>
              <a:buChar char="•"/>
            </a:pPr>
            <a:r>
              <a:rPr lang="da-DK" sz="2000" b="1" dirty="0" smtClean="0"/>
              <a:t>Aid in start-up and </a:t>
            </a:r>
            <a:r>
              <a:rPr lang="da-DK" sz="2000" b="1" dirty="0" err="1" smtClean="0"/>
              <a:t>upgrading</a:t>
            </a:r>
            <a:r>
              <a:rPr lang="da-DK" sz="2000" b="1" dirty="0" smtClean="0"/>
              <a:t> of </a:t>
            </a:r>
            <a:r>
              <a:rPr lang="da-DK" sz="2000" b="1" dirty="0" err="1" smtClean="0"/>
              <a:t>instructors</a:t>
            </a:r>
            <a:r>
              <a:rPr lang="da-DK" sz="2000" b="1" dirty="0" smtClean="0"/>
              <a:t> for </a:t>
            </a:r>
            <a:r>
              <a:rPr lang="da-DK" sz="2000" b="1" dirty="0" err="1" smtClean="0"/>
              <a:t>various</a:t>
            </a:r>
            <a:r>
              <a:rPr lang="da-DK" sz="2000" b="1" dirty="0" smtClean="0"/>
              <a:t> </a:t>
            </a:r>
            <a:r>
              <a:rPr lang="da-DK" sz="2000" b="1" dirty="0" err="1" smtClean="0"/>
              <a:t>courses</a:t>
            </a:r>
            <a:r>
              <a:rPr lang="da-DK" sz="2000" b="1" dirty="0" smtClean="0"/>
              <a:t> in Greenland</a:t>
            </a:r>
          </a:p>
          <a:p>
            <a:pPr lvl="1"/>
            <a:endParaRPr lang="da-DK" sz="2000" b="1" dirty="0" smtClean="0"/>
          </a:p>
          <a:p>
            <a:pPr lvl="1"/>
            <a:endParaRPr lang="da-DK" sz="2000" b="1" dirty="0" smtClean="0"/>
          </a:p>
          <a:p>
            <a:pPr marL="342900" indent="-342900">
              <a:buFont typeface="Wingdings" panose="05000000000000000000" pitchFamily="2" charset="2"/>
              <a:buChar char="q"/>
            </a:pPr>
            <a:r>
              <a:rPr lang="da-DK" sz="2000" b="1" dirty="0" smtClean="0"/>
              <a:t>NORCAT, Canada</a:t>
            </a:r>
            <a:endParaRPr lang="da-DK" sz="2000" b="1" dirty="0"/>
          </a:p>
          <a:p>
            <a:pPr marL="800100" lvl="1" indent="-342900">
              <a:buFont typeface="Arial" panose="020B0604020202020204" pitchFamily="34" charset="0"/>
              <a:buChar char="•"/>
            </a:pPr>
            <a:r>
              <a:rPr lang="da-DK" sz="2000" b="1" dirty="0" smtClean="0"/>
              <a:t>Framework and inspiration for the Common Core for New Miners </a:t>
            </a:r>
            <a:r>
              <a:rPr lang="da-DK" sz="2000" b="1" dirty="0" err="1" smtClean="0"/>
              <a:t>training</a:t>
            </a:r>
            <a:r>
              <a:rPr lang="da-DK" sz="2000" b="1" dirty="0" smtClean="0"/>
              <a:t> program</a:t>
            </a:r>
          </a:p>
          <a:p>
            <a:pPr lvl="1"/>
            <a:endParaRPr lang="da-DK" sz="2000" b="1" dirty="0" smtClean="0"/>
          </a:p>
          <a:p>
            <a:pPr lvl="1"/>
            <a:endParaRPr lang="da-DK" sz="2000" b="1" dirty="0" smtClean="0"/>
          </a:p>
          <a:p>
            <a:pPr marL="342900" indent="-342900">
              <a:buFont typeface="Wingdings" panose="05000000000000000000" pitchFamily="2" charset="2"/>
              <a:buChar char="q"/>
            </a:pPr>
            <a:r>
              <a:rPr lang="da-DK" sz="2000" b="1" dirty="0" smtClean="0"/>
              <a:t>Colorado School of Mines, USA</a:t>
            </a:r>
            <a:endParaRPr lang="da-DK" sz="2000" b="1" dirty="0"/>
          </a:p>
          <a:p>
            <a:pPr marL="800100" lvl="1" indent="-342900">
              <a:buFont typeface="Arial" panose="020B0604020202020204" pitchFamily="34" charset="0"/>
              <a:buChar char="•"/>
            </a:pPr>
            <a:r>
              <a:rPr lang="da-DK" sz="2000" b="1" dirty="0" err="1" smtClean="0"/>
              <a:t>Provided</a:t>
            </a:r>
            <a:r>
              <a:rPr lang="da-DK" sz="2000" b="1" dirty="0" smtClean="0"/>
              <a:t> </a:t>
            </a:r>
            <a:r>
              <a:rPr lang="da-DK" sz="2000" b="1" dirty="0" err="1" smtClean="0"/>
              <a:t>instructors</a:t>
            </a:r>
            <a:r>
              <a:rPr lang="da-DK" sz="2000" b="1" dirty="0" smtClean="0"/>
              <a:t> for the </a:t>
            </a:r>
            <a:r>
              <a:rPr lang="da-DK" sz="2000" b="1" dirty="0" err="1" smtClean="0"/>
              <a:t>first</a:t>
            </a:r>
            <a:r>
              <a:rPr lang="da-DK" sz="2000" b="1" dirty="0" smtClean="0"/>
              <a:t> </a:t>
            </a:r>
            <a:r>
              <a:rPr lang="da-DK" sz="2000" b="1" dirty="0"/>
              <a:t>Common Core for New Miners </a:t>
            </a:r>
            <a:r>
              <a:rPr lang="da-DK" sz="2000" b="1" dirty="0" err="1"/>
              <a:t>training</a:t>
            </a:r>
            <a:r>
              <a:rPr lang="da-DK" sz="2000" b="1" dirty="0"/>
              <a:t> </a:t>
            </a:r>
            <a:r>
              <a:rPr lang="da-DK" sz="2000" b="1" dirty="0" smtClean="0"/>
              <a:t>program</a:t>
            </a:r>
          </a:p>
          <a:p>
            <a:pPr marL="800100" lvl="1" indent="-342900">
              <a:buFont typeface="Arial" panose="020B0604020202020204" pitchFamily="34" charset="0"/>
              <a:buChar char="•"/>
            </a:pPr>
            <a:r>
              <a:rPr lang="da-DK" sz="2000" b="1" dirty="0" err="1"/>
              <a:t>U</a:t>
            </a:r>
            <a:r>
              <a:rPr lang="da-DK" sz="2000" b="1" dirty="0" err="1" smtClean="0"/>
              <a:t>pgrading</a:t>
            </a:r>
            <a:r>
              <a:rPr lang="da-DK" sz="2000" b="1" dirty="0" smtClean="0"/>
              <a:t> of </a:t>
            </a:r>
            <a:r>
              <a:rPr lang="da-DK" sz="2000" b="1" dirty="0" err="1" smtClean="0"/>
              <a:t>staff</a:t>
            </a:r>
            <a:r>
              <a:rPr lang="da-DK" sz="2000" b="1" dirty="0" smtClean="0"/>
              <a:t> for </a:t>
            </a:r>
            <a:r>
              <a:rPr lang="da-DK" sz="2000" b="1" dirty="0" err="1" smtClean="0"/>
              <a:t>underground</a:t>
            </a:r>
            <a:r>
              <a:rPr lang="da-DK" sz="2000" b="1" dirty="0" smtClean="0"/>
              <a:t> operations at Edgar Mine, Colorado</a:t>
            </a:r>
            <a:endParaRPr lang="da-DK" sz="2000" b="1" dirty="0"/>
          </a:p>
          <a:p>
            <a:pPr marL="800100" lvl="1" indent="-342900">
              <a:buFont typeface="Arial" panose="020B0604020202020204" pitchFamily="34" charset="0"/>
              <a:buChar char="•"/>
            </a:pPr>
            <a:endParaRPr lang="da-DK" sz="2000" b="1" dirty="0"/>
          </a:p>
          <a:p>
            <a:pPr lvl="1"/>
            <a:endParaRPr lang="da-DK" sz="2000" b="1" dirty="0"/>
          </a:p>
          <a:p>
            <a:pPr lvl="1"/>
            <a:r>
              <a:rPr lang="da-DK" sz="2000" b="1" dirty="0" smtClean="0"/>
              <a:t> </a:t>
            </a:r>
            <a:endParaRPr lang="da-DK" sz="2000" b="1" dirty="0"/>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6584" y="1136528"/>
            <a:ext cx="4515416" cy="3010277"/>
          </a:xfrm>
          <a:prstGeom prst="rect">
            <a:avLst/>
          </a:prstGeom>
        </p:spPr>
      </p:pic>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831" y="4146805"/>
            <a:ext cx="3961169" cy="2640779"/>
          </a:xfrm>
          <a:prstGeom prst="rect">
            <a:avLst/>
          </a:prstGeom>
        </p:spPr>
      </p:pic>
    </p:spTree>
    <p:extLst>
      <p:ext uri="{BB962C8B-B14F-4D97-AF65-F5344CB8AC3E}">
        <p14:creationId xmlns:p14="http://schemas.microsoft.com/office/powerpoint/2010/main" val="3509755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Cooperation</a:t>
            </a:r>
            <a:endParaRPr lang="en-US" b="1" dirty="0">
              <a:latin typeface="Gill Sans MT" panose="020B0502020104020203" pitchFamily="34" charset="0"/>
            </a:endParaRPr>
          </a:p>
        </p:txBody>
      </p:sp>
      <p:sp>
        <p:nvSpPr>
          <p:cNvPr id="2" name="Tekstfelt 1"/>
          <p:cNvSpPr txBox="1"/>
          <p:nvPr/>
        </p:nvSpPr>
        <p:spPr>
          <a:xfrm>
            <a:off x="135802" y="1258432"/>
            <a:ext cx="6310265" cy="4093428"/>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2011 – Trade School Development</a:t>
            </a:r>
          </a:p>
          <a:p>
            <a:endParaRPr lang="da-DK" sz="2000" b="1" dirty="0" smtClean="0"/>
          </a:p>
          <a:p>
            <a:pPr marL="342900" indent="-342900">
              <a:buFont typeface="Wingdings" panose="05000000000000000000" pitchFamily="2" charset="2"/>
              <a:buChar char="q"/>
            </a:pPr>
            <a:r>
              <a:rPr lang="da-DK" sz="2000" b="1" dirty="0" err="1" smtClean="0"/>
              <a:t>MoU</a:t>
            </a:r>
            <a:r>
              <a:rPr lang="da-DK" sz="2000" b="1" dirty="0" smtClean="0"/>
              <a:t> with College of the North Atlantic, </a:t>
            </a:r>
            <a:r>
              <a:rPr lang="da-DK" sz="2000" b="1" dirty="0"/>
              <a:t>N</a:t>
            </a:r>
            <a:r>
              <a:rPr lang="da-DK" sz="2000" b="1" dirty="0" smtClean="0"/>
              <a:t>ewfoundland</a:t>
            </a:r>
          </a:p>
          <a:p>
            <a:pPr marL="800100" lvl="1" indent="-342900">
              <a:buFont typeface="Arial" panose="020B0604020202020204" pitchFamily="34" charset="0"/>
              <a:buChar char="•"/>
            </a:pPr>
            <a:r>
              <a:rPr lang="da-DK" sz="2000" b="1" dirty="0" smtClean="0"/>
              <a:t>Aid in </a:t>
            </a:r>
            <a:r>
              <a:rPr lang="da-DK" sz="2000" b="1" dirty="0" err="1" smtClean="0"/>
              <a:t>development</a:t>
            </a:r>
            <a:r>
              <a:rPr lang="da-DK" sz="2000" b="1" dirty="0" smtClean="0"/>
              <a:t> of </a:t>
            </a:r>
            <a:r>
              <a:rPr lang="da-DK" sz="2000" b="1" dirty="0" err="1" smtClean="0"/>
              <a:t>safety</a:t>
            </a:r>
            <a:r>
              <a:rPr lang="da-DK" sz="2000" b="1" dirty="0" smtClean="0"/>
              <a:t> </a:t>
            </a:r>
            <a:r>
              <a:rPr lang="da-DK" sz="2000" b="1" dirty="0" err="1" smtClean="0"/>
              <a:t>courses</a:t>
            </a:r>
            <a:endParaRPr lang="da-DK" sz="2000" b="1" dirty="0" smtClean="0"/>
          </a:p>
          <a:p>
            <a:pPr lvl="1"/>
            <a:endParaRPr lang="da-DK" sz="2000" b="1" dirty="0" smtClean="0"/>
          </a:p>
          <a:p>
            <a:pPr lvl="1"/>
            <a:endParaRPr lang="da-DK" sz="2000" b="1" dirty="0" smtClean="0"/>
          </a:p>
          <a:p>
            <a:pPr marL="342900" indent="-342900">
              <a:buFont typeface="Wingdings" panose="05000000000000000000" pitchFamily="2" charset="2"/>
              <a:buChar char="q"/>
            </a:pPr>
            <a:r>
              <a:rPr lang="da-DK" sz="2000" b="1" dirty="0" err="1" smtClean="0"/>
              <a:t>MoU</a:t>
            </a:r>
            <a:r>
              <a:rPr lang="da-DK" sz="2000" b="1" dirty="0" smtClean="0"/>
              <a:t> with </a:t>
            </a:r>
            <a:r>
              <a:rPr lang="da-DK" sz="2000" b="1" dirty="0"/>
              <a:t>K</a:t>
            </a:r>
            <a:r>
              <a:rPr lang="da-DK" sz="2000" b="1" dirty="0" smtClean="0"/>
              <a:t>irkenes Videregående Skole, </a:t>
            </a:r>
            <a:r>
              <a:rPr lang="da-DK" sz="2000" b="1" dirty="0" err="1" smtClean="0"/>
              <a:t>Norway</a:t>
            </a:r>
            <a:endParaRPr lang="da-DK" sz="2000" b="1" dirty="0"/>
          </a:p>
          <a:p>
            <a:pPr marL="800100" lvl="1" indent="-342900">
              <a:buFont typeface="Arial" panose="020B0604020202020204" pitchFamily="34" charset="0"/>
              <a:buChar char="•"/>
            </a:pPr>
            <a:r>
              <a:rPr lang="da-DK" sz="2000" b="1" dirty="0" smtClean="0"/>
              <a:t>Framework and curriculum </a:t>
            </a:r>
            <a:r>
              <a:rPr lang="da-DK" sz="2000" b="1" dirty="0" err="1" smtClean="0"/>
              <a:t>development</a:t>
            </a:r>
            <a:r>
              <a:rPr lang="da-DK" sz="2000" b="1" dirty="0" smtClean="0"/>
              <a:t> for the Trade School </a:t>
            </a:r>
            <a:r>
              <a:rPr lang="da-DK" sz="2000" b="1" dirty="0" err="1" smtClean="0"/>
              <a:t>apprenticeship</a:t>
            </a:r>
            <a:r>
              <a:rPr lang="da-DK" sz="2000" b="1" dirty="0" smtClean="0"/>
              <a:t> program</a:t>
            </a:r>
          </a:p>
          <a:p>
            <a:pPr marL="800100" lvl="1" indent="-342900">
              <a:buFont typeface="Arial" panose="020B0604020202020204" pitchFamily="34" charset="0"/>
              <a:buChar char="•"/>
            </a:pPr>
            <a:endParaRPr lang="da-DK" sz="2000" b="1" dirty="0"/>
          </a:p>
          <a:p>
            <a:pPr lvl="1"/>
            <a:endParaRPr lang="da-DK" sz="2000" b="1" dirty="0"/>
          </a:p>
          <a:p>
            <a:pPr lvl="1"/>
            <a:r>
              <a:rPr lang="da-DK" sz="2000" b="1" dirty="0" smtClean="0"/>
              <a:t> </a:t>
            </a:r>
            <a:endParaRPr lang="da-DK" sz="2000" b="1" dirty="0"/>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4286" y="1258432"/>
            <a:ext cx="6011500" cy="4508625"/>
          </a:xfrm>
          <a:prstGeom prst="rect">
            <a:avLst/>
          </a:prstGeom>
          <a:effectLst>
            <a:softEdge rad="76200"/>
          </a:effectLst>
        </p:spPr>
      </p:pic>
    </p:spTree>
    <p:extLst>
      <p:ext uri="{BB962C8B-B14F-4D97-AF65-F5344CB8AC3E}">
        <p14:creationId xmlns:p14="http://schemas.microsoft.com/office/powerpoint/2010/main" val="17284862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Cooperation</a:t>
            </a:r>
            <a:endParaRPr lang="en-US" b="1" dirty="0">
              <a:latin typeface="Gill Sans MT" panose="020B0502020104020203" pitchFamily="34" charset="0"/>
            </a:endParaRPr>
          </a:p>
        </p:txBody>
      </p:sp>
      <p:sp>
        <p:nvSpPr>
          <p:cNvPr id="2" name="Tekstfelt 1"/>
          <p:cNvSpPr txBox="1"/>
          <p:nvPr/>
        </p:nvSpPr>
        <p:spPr>
          <a:xfrm>
            <a:off x="126749" y="1204110"/>
            <a:ext cx="8718487" cy="4708981"/>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2012 – FING Group </a:t>
            </a:r>
            <a:r>
              <a:rPr lang="da-DK" sz="2000" b="1" dirty="0"/>
              <a:t>(</a:t>
            </a:r>
            <a:r>
              <a:rPr lang="da-DK" sz="2000" b="1" u="sng" dirty="0" err="1"/>
              <a:t>F</a:t>
            </a:r>
            <a:r>
              <a:rPr lang="da-DK" sz="2000" b="1" dirty="0" err="1"/>
              <a:t>aroe</a:t>
            </a:r>
            <a:r>
              <a:rPr lang="da-DK" sz="2000" b="1" dirty="0"/>
              <a:t> Islands, </a:t>
            </a:r>
            <a:r>
              <a:rPr lang="da-DK" sz="2000" b="1" u="sng" dirty="0" err="1"/>
              <a:t>I</a:t>
            </a:r>
            <a:r>
              <a:rPr lang="da-DK" sz="2000" b="1" dirty="0" err="1"/>
              <a:t>celand</a:t>
            </a:r>
            <a:r>
              <a:rPr lang="da-DK" sz="2000" b="1" dirty="0"/>
              <a:t>, </a:t>
            </a:r>
            <a:r>
              <a:rPr lang="da-DK" sz="2000" b="1" u="sng" dirty="0" err="1"/>
              <a:t>N</a:t>
            </a:r>
            <a:r>
              <a:rPr lang="da-DK" sz="2000" b="1" dirty="0" err="1"/>
              <a:t>orway</a:t>
            </a:r>
            <a:r>
              <a:rPr lang="da-DK" sz="2000" b="1" dirty="0"/>
              <a:t>, </a:t>
            </a:r>
            <a:r>
              <a:rPr lang="da-DK" sz="2000" b="1" u="sng" dirty="0"/>
              <a:t>G</a:t>
            </a:r>
            <a:r>
              <a:rPr lang="da-DK" sz="2000" b="1" dirty="0"/>
              <a:t>reenland</a:t>
            </a:r>
            <a:r>
              <a:rPr lang="da-DK" sz="2000" b="1" dirty="0" smtClean="0"/>
              <a:t>)</a:t>
            </a:r>
          </a:p>
          <a:p>
            <a:endParaRPr lang="da-DK" sz="2000" b="1" dirty="0" smtClean="0"/>
          </a:p>
          <a:p>
            <a:pPr marL="342900" indent="-342900">
              <a:buFont typeface="Wingdings" panose="05000000000000000000" pitchFamily="2" charset="2"/>
              <a:buChar char="q"/>
            </a:pPr>
            <a:r>
              <a:rPr lang="da-DK" sz="2000" b="1" dirty="0" err="1" smtClean="0"/>
              <a:t>MoU</a:t>
            </a:r>
            <a:r>
              <a:rPr lang="da-DK" sz="2000" b="1" dirty="0" smtClean="0"/>
              <a:t> </a:t>
            </a:r>
            <a:r>
              <a:rPr lang="da-DK" sz="2000" b="1" dirty="0"/>
              <a:t>with the partner </a:t>
            </a:r>
            <a:r>
              <a:rPr lang="da-DK" sz="2000" b="1" dirty="0" err="1"/>
              <a:t>groups</a:t>
            </a:r>
            <a:r>
              <a:rPr lang="da-DK" sz="2000" b="1" dirty="0"/>
              <a:t> with the </a:t>
            </a:r>
            <a:r>
              <a:rPr lang="da-DK" sz="2000" b="1" dirty="0" err="1"/>
              <a:t>aim</a:t>
            </a:r>
            <a:r>
              <a:rPr lang="da-DK" sz="2000" b="1" dirty="0"/>
              <a:t> to provide </a:t>
            </a:r>
            <a:r>
              <a:rPr lang="da-DK" sz="2000" b="1" dirty="0" err="1"/>
              <a:t>standardized</a:t>
            </a:r>
            <a:r>
              <a:rPr lang="da-DK" sz="2000" b="1" dirty="0"/>
              <a:t>, </a:t>
            </a:r>
            <a:r>
              <a:rPr lang="da-DK" sz="2000" b="1" dirty="0" err="1"/>
              <a:t>quality</a:t>
            </a:r>
            <a:r>
              <a:rPr lang="da-DK" sz="2000" b="1" dirty="0"/>
              <a:t> </a:t>
            </a:r>
            <a:r>
              <a:rPr lang="da-DK" sz="2000" b="1" dirty="0" err="1"/>
              <a:t>training</a:t>
            </a:r>
            <a:r>
              <a:rPr lang="da-DK" sz="2000" b="1" dirty="0"/>
              <a:t> </a:t>
            </a:r>
            <a:r>
              <a:rPr lang="da-DK" sz="2000" b="1" dirty="0" err="1" smtClean="0"/>
              <a:t>across</a:t>
            </a:r>
            <a:r>
              <a:rPr lang="da-DK" sz="2000" b="1" dirty="0" smtClean="0"/>
              <a:t> </a:t>
            </a:r>
            <a:r>
              <a:rPr lang="da-DK" sz="2000" b="1" dirty="0"/>
              <a:t>the North </a:t>
            </a:r>
            <a:r>
              <a:rPr lang="da-DK" sz="2000" b="1" dirty="0" smtClean="0"/>
              <a:t>Atlantic</a:t>
            </a:r>
            <a:endParaRPr lang="da-DK" sz="2000" b="1" dirty="0"/>
          </a:p>
          <a:p>
            <a:pPr marL="800100" lvl="1" indent="-342900">
              <a:buFont typeface="Arial" panose="020B0604020202020204" pitchFamily="34" charset="0"/>
              <a:buChar char="•"/>
            </a:pPr>
            <a:r>
              <a:rPr lang="da-DK" sz="2000" b="1" dirty="0" smtClean="0"/>
              <a:t>Train the </a:t>
            </a:r>
            <a:r>
              <a:rPr lang="da-DK" sz="2000" b="1" dirty="0" err="1" smtClean="0"/>
              <a:t>Trainer</a:t>
            </a:r>
            <a:r>
              <a:rPr lang="da-DK" sz="2000" b="1" dirty="0" smtClean="0"/>
              <a:t> programs held </a:t>
            </a:r>
            <a:r>
              <a:rPr lang="da-DK" sz="2000" b="1" dirty="0" err="1" smtClean="0"/>
              <a:t>within</a:t>
            </a:r>
            <a:r>
              <a:rPr lang="da-DK" sz="2000" b="1" dirty="0" smtClean="0"/>
              <a:t> the </a:t>
            </a:r>
            <a:r>
              <a:rPr lang="da-DK" sz="2000" b="1" dirty="0" err="1" smtClean="0"/>
              <a:t>countries</a:t>
            </a:r>
            <a:r>
              <a:rPr lang="da-DK" sz="2000" b="1" dirty="0" smtClean="0"/>
              <a:t> of the partner </a:t>
            </a:r>
            <a:r>
              <a:rPr lang="da-DK" sz="2000" b="1" dirty="0" err="1" smtClean="0"/>
              <a:t>group</a:t>
            </a:r>
            <a:endParaRPr lang="da-DK" sz="2000" b="1" dirty="0" smtClean="0"/>
          </a:p>
          <a:p>
            <a:pPr marL="800100" lvl="1" indent="-342900">
              <a:buFont typeface="Arial" panose="020B0604020202020204" pitchFamily="34" charset="0"/>
              <a:buChar char="•"/>
            </a:pPr>
            <a:r>
              <a:rPr lang="da-DK" sz="2000" b="1" dirty="0" err="1" smtClean="0"/>
              <a:t>Webinars</a:t>
            </a:r>
            <a:r>
              <a:rPr lang="da-DK" sz="2000" b="1" dirty="0" smtClean="0"/>
              <a:t> </a:t>
            </a:r>
            <a:r>
              <a:rPr lang="da-DK" sz="2000" b="1" dirty="0" err="1" smtClean="0"/>
              <a:t>regarding</a:t>
            </a:r>
            <a:r>
              <a:rPr lang="da-DK" sz="2000" b="1" dirty="0" smtClean="0"/>
              <a:t> </a:t>
            </a:r>
            <a:r>
              <a:rPr lang="da-DK" sz="2000" b="1" dirty="0" err="1" smtClean="0"/>
              <a:t>common</a:t>
            </a:r>
            <a:r>
              <a:rPr lang="da-DK" sz="2000" b="1" dirty="0" smtClean="0"/>
              <a:t> </a:t>
            </a:r>
            <a:r>
              <a:rPr lang="da-DK" sz="2000" b="1" dirty="0" err="1" smtClean="0"/>
              <a:t>subjects</a:t>
            </a:r>
            <a:r>
              <a:rPr lang="da-DK" sz="2000" b="1" dirty="0" smtClean="0"/>
              <a:t> </a:t>
            </a:r>
            <a:r>
              <a:rPr lang="da-DK" sz="2000" b="1" dirty="0" err="1" smtClean="0"/>
              <a:t>within</a:t>
            </a:r>
            <a:r>
              <a:rPr lang="da-DK" sz="2000" b="1" dirty="0" smtClean="0"/>
              <a:t> the partner </a:t>
            </a:r>
            <a:r>
              <a:rPr lang="da-DK" sz="2000" b="1" dirty="0" err="1" smtClean="0"/>
              <a:t>groups</a:t>
            </a:r>
            <a:endParaRPr lang="da-DK" sz="2000" b="1" dirty="0"/>
          </a:p>
          <a:p>
            <a:endParaRPr lang="da-DK" sz="2000" b="1" dirty="0" smtClean="0"/>
          </a:p>
          <a:p>
            <a:pPr marL="342900" indent="-342900">
              <a:buFont typeface="Wingdings" panose="05000000000000000000" pitchFamily="2" charset="2"/>
              <a:buChar char="q"/>
            </a:pPr>
            <a:r>
              <a:rPr lang="da-DK" sz="2000" b="1" dirty="0" smtClean="0"/>
              <a:t>Partner Schools:</a:t>
            </a:r>
            <a:endParaRPr lang="da-DK" sz="2000" b="1" dirty="0"/>
          </a:p>
          <a:p>
            <a:pPr marL="800100" lvl="1" indent="-342900">
              <a:buFont typeface="Arial" panose="020B0604020202020204" pitchFamily="34" charset="0"/>
              <a:buChar char="•"/>
            </a:pPr>
            <a:r>
              <a:rPr lang="da-DK" sz="2000" b="1" dirty="0" err="1" smtClean="0"/>
              <a:t>Vinnuhaskulin</a:t>
            </a:r>
            <a:r>
              <a:rPr lang="da-DK" sz="2000" b="1" dirty="0" smtClean="0"/>
              <a:t> Centre of Maritime Studies and Engineering, </a:t>
            </a:r>
            <a:r>
              <a:rPr lang="da-DK" sz="2000" b="1" dirty="0" err="1" smtClean="0"/>
              <a:t>Faroe</a:t>
            </a:r>
            <a:r>
              <a:rPr lang="da-DK" sz="2000" b="1" dirty="0" smtClean="0"/>
              <a:t> Islands</a:t>
            </a:r>
          </a:p>
          <a:p>
            <a:pPr marL="800100" lvl="1" indent="-342900">
              <a:buFont typeface="Arial" panose="020B0604020202020204" pitchFamily="34" charset="0"/>
              <a:buChar char="•"/>
            </a:pPr>
            <a:r>
              <a:rPr lang="da-DK" sz="2000" b="1" dirty="0" smtClean="0"/>
              <a:t>Akureyri Comprehensive College, </a:t>
            </a:r>
            <a:r>
              <a:rPr lang="da-DK" sz="2000" b="1" dirty="0" err="1" smtClean="0"/>
              <a:t>Iceland</a:t>
            </a:r>
            <a:endParaRPr lang="da-DK" sz="2000" b="1" dirty="0" smtClean="0"/>
          </a:p>
          <a:p>
            <a:pPr marL="800100" lvl="1" indent="-342900">
              <a:buFont typeface="Arial" panose="020B0604020202020204" pitchFamily="34" charset="0"/>
              <a:buChar char="•"/>
            </a:pPr>
            <a:r>
              <a:rPr lang="da-DK" sz="2000" b="1" dirty="0" smtClean="0"/>
              <a:t>Stavanger Offshore Technical College, </a:t>
            </a:r>
            <a:r>
              <a:rPr lang="da-DK" sz="2000" b="1" dirty="0" err="1" smtClean="0"/>
              <a:t>Norway</a:t>
            </a:r>
            <a:endParaRPr lang="da-DK" sz="2000" b="1" dirty="0" smtClean="0"/>
          </a:p>
          <a:p>
            <a:pPr marL="800100" lvl="1" indent="-342900">
              <a:buFont typeface="Arial" panose="020B0604020202020204" pitchFamily="34" charset="0"/>
              <a:buChar char="•"/>
            </a:pPr>
            <a:r>
              <a:rPr lang="da-DK" sz="2000" b="1" dirty="0" smtClean="0"/>
              <a:t>Greenland School of Minerals and Petroleum, Greenland</a:t>
            </a:r>
          </a:p>
          <a:p>
            <a:pPr marL="800100" lvl="1" indent="-342900">
              <a:buFont typeface="Arial" panose="020B0604020202020204" pitchFamily="34" charset="0"/>
              <a:buChar char="•"/>
            </a:pPr>
            <a:endParaRPr lang="da-DK" sz="2000" b="1" dirty="0"/>
          </a:p>
          <a:p>
            <a:pPr lvl="1"/>
            <a:endParaRPr lang="da-DK" sz="2000" b="1" dirty="0"/>
          </a:p>
          <a:p>
            <a:pPr lvl="1"/>
            <a:r>
              <a:rPr lang="da-DK" sz="2000" b="1" dirty="0" smtClean="0"/>
              <a:t> </a:t>
            </a:r>
            <a:endParaRPr lang="da-DK" sz="2000" b="1" dirty="0"/>
          </a:p>
        </p:txBody>
      </p:sp>
      <p:pic>
        <p:nvPicPr>
          <p:cNvPr id="4" name="Picture 5" descr="http://en.sotskurs.no/wp-content/uploads/FING_logo.jpg">
            <a:extLst>
              <a:ext uri="{FF2B5EF4-FFF2-40B4-BE49-F238E27FC236}">
                <a16:creationId xmlns:a16="http://schemas.microsoft.com/office/drawing/2014/main" id="{46723142-ED95-4B4E-802F-9FED8E3DB258}"/>
              </a:ext>
            </a:extLst>
          </p:cNvPr>
          <p:cNvPicPr/>
          <p:nvPr/>
        </p:nvPicPr>
        <p:blipFill rotWithShape="1">
          <a:blip r:embed="rId3" cstate="print">
            <a:extLst>
              <a:ext uri="{28A0092B-C50C-407E-A947-70E740481C1C}">
                <a14:useLocalDpi xmlns:a14="http://schemas.microsoft.com/office/drawing/2010/main" val="0"/>
              </a:ext>
            </a:extLst>
          </a:blip>
          <a:srcRect l="14983" t="17861" r="16833" b="6546"/>
          <a:stretch/>
        </p:blipFill>
        <p:spPr bwMode="auto">
          <a:xfrm>
            <a:off x="9566221" y="1320652"/>
            <a:ext cx="2130856" cy="1748473"/>
          </a:xfrm>
          <a:prstGeom prst="rect">
            <a:avLst/>
          </a:prstGeom>
          <a:noFill/>
          <a:ln>
            <a:noFill/>
          </a:ln>
          <a:extLst>
            <a:ext uri="{53640926-AAD7-44D8-BBD7-CCE9431645EC}">
              <a14:shadowObscured xmlns:a14="http://schemas.microsoft.com/office/drawing/2010/main"/>
            </a:ext>
          </a:extLst>
        </p:spPr>
      </p:pic>
      <p:pic>
        <p:nvPicPr>
          <p:cNvPr id="1026" name="Picture 2" descr="Bilderesultat for fingoffsh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289173" y="3172920"/>
            <a:ext cx="2684951" cy="3579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017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1071"/>
            <a:ext cx="8210350" cy="5756929"/>
          </a:xfrm>
          <a:prstGeom prst="rect">
            <a:avLst/>
          </a:prstGeom>
        </p:spPr>
      </p:pic>
      <p:sp>
        <p:nvSpPr>
          <p:cNvPr id="8" name="Title 7"/>
          <p:cNvSpPr>
            <a:spLocks noGrp="1"/>
          </p:cNvSpPr>
          <p:nvPr>
            <p:ph type="title"/>
          </p:nvPr>
        </p:nvSpPr>
        <p:spPr>
          <a:xfrm>
            <a:off x="0" y="0"/>
            <a:ext cx="12192000" cy="1155778"/>
          </a:xfrm>
          <a:solidFill>
            <a:srgbClr val="003399"/>
          </a:solidFill>
        </p:spPr>
        <p:txBody>
          <a:bodyPr>
            <a:noAutofit/>
          </a:bodyPr>
          <a:lstStyle/>
          <a:p>
            <a:pPr algn="ctr"/>
            <a:r>
              <a:rPr lang="da-DK" sz="3600" b="1" dirty="0" err="1" smtClean="0">
                <a:latin typeface="Gill Sans MT" panose="020B0502020104020203" pitchFamily="34" charset="0"/>
              </a:rPr>
              <a:t>Nunavut</a:t>
            </a:r>
            <a:r>
              <a:rPr lang="da-DK" sz="3600" b="1" dirty="0" smtClean="0">
                <a:latin typeface="Gill Sans MT" panose="020B0502020104020203" pitchFamily="34" charset="0"/>
              </a:rPr>
              <a:t> </a:t>
            </a:r>
            <a:r>
              <a:rPr lang="da-DK" sz="3600" b="1" dirty="0" err="1" smtClean="0">
                <a:latin typeface="Gill Sans MT" panose="020B0502020104020203" pitchFamily="34" charset="0"/>
              </a:rPr>
              <a:t>Arctic</a:t>
            </a:r>
            <a:r>
              <a:rPr lang="da-DK" sz="3600" b="1" dirty="0" smtClean="0">
                <a:latin typeface="Gill Sans MT" panose="020B0502020104020203" pitchFamily="34" charset="0"/>
              </a:rPr>
              <a:t> College &amp; Tech College Greenland Memorandum of </a:t>
            </a:r>
            <a:r>
              <a:rPr lang="da-DK" sz="3600" b="1" dirty="0" err="1" smtClean="0">
                <a:latin typeface="Gill Sans MT" panose="020B0502020104020203" pitchFamily="34" charset="0"/>
              </a:rPr>
              <a:t>Understanding</a:t>
            </a:r>
            <a:r>
              <a:rPr lang="da-DK" sz="3600" b="1" dirty="0" smtClean="0">
                <a:latin typeface="Gill Sans MT" panose="020B0502020104020203" pitchFamily="34" charset="0"/>
              </a:rPr>
              <a:t> – May 2016 </a:t>
            </a:r>
            <a:endParaRPr lang="en-US" sz="3600" b="1" dirty="0">
              <a:latin typeface="Gill Sans MT" panose="020B0502020104020203" pitchFamily="34" charset="0"/>
            </a:endParaRPr>
          </a:p>
        </p:txBody>
      </p:sp>
      <p:sp>
        <p:nvSpPr>
          <p:cNvPr id="3" name="Tekstfelt 2"/>
          <p:cNvSpPr txBox="1"/>
          <p:nvPr/>
        </p:nvSpPr>
        <p:spPr>
          <a:xfrm>
            <a:off x="8200724" y="1742178"/>
            <a:ext cx="3998852" cy="5447645"/>
          </a:xfrm>
          <a:prstGeom prst="rect">
            <a:avLst/>
          </a:prstGeom>
          <a:noFill/>
        </p:spPr>
        <p:txBody>
          <a:bodyPr wrap="none" rtlCol="0">
            <a:spAutoFit/>
          </a:bodyPr>
          <a:lstStyle/>
          <a:p>
            <a:r>
              <a:rPr lang="da-DK" sz="2400" b="1" dirty="0" err="1" smtClean="0">
                <a:solidFill>
                  <a:schemeClr val="accent1">
                    <a:lumMod val="75000"/>
                  </a:schemeClr>
                </a:solidFill>
                <a:latin typeface="Gill Sans MT" panose="020B0502020104020203" pitchFamily="34" charset="0"/>
              </a:rPr>
              <a:t>Nunavut</a:t>
            </a:r>
            <a:r>
              <a:rPr lang="da-DK" sz="2400" b="1" dirty="0" smtClean="0">
                <a:solidFill>
                  <a:schemeClr val="accent1">
                    <a:lumMod val="75000"/>
                  </a:schemeClr>
                </a:solidFill>
                <a:latin typeface="Gill Sans MT" panose="020B0502020104020203" pitchFamily="34" charset="0"/>
              </a:rPr>
              <a:t> Delegation:</a:t>
            </a:r>
          </a:p>
          <a:p>
            <a:endParaRPr lang="da-DK" sz="2400" b="1" dirty="0" smtClean="0">
              <a:solidFill>
                <a:schemeClr val="accent1">
                  <a:lumMod val="75000"/>
                </a:schemeClr>
              </a:solidFill>
              <a:latin typeface="Gill Sans MT" panose="020B0502020104020203" pitchFamily="34" charset="0"/>
            </a:endParaRPr>
          </a:p>
          <a:p>
            <a:r>
              <a:rPr lang="da-DK" sz="2000" b="1" dirty="0" err="1" smtClean="0">
                <a:solidFill>
                  <a:srgbClr val="003399"/>
                </a:solidFill>
                <a:latin typeface="Gill Sans MT" panose="020B0502020104020203" pitchFamily="34" charset="0"/>
              </a:rPr>
              <a:t>Honorable</a:t>
            </a:r>
            <a:r>
              <a:rPr lang="da-DK" sz="2000" b="1" dirty="0" smtClean="0">
                <a:solidFill>
                  <a:srgbClr val="003399"/>
                </a:solidFill>
                <a:latin typeface="Gill Sans MT" panose="020B0502020104020203" pitchFamily="34" charset="0"/>
              </a:rPr>
              <a:t> Paul </a:t>
            </a:r>
            <a:r>
              <a:rPr lang="da-DK" sz="2000" b="1" dirty="0" err="1" smtClean="0">
                <a:solidFill>
                  <a:srgbClr val="003399"/>
                </a:solidFill>
                <a:latin typeface="Gill Sans MT" panose="020B0502020104020203" pitchFamily="34" charset="0"/>
              </a:rPr>
              <a:t>Quassa</a:t>
            </a:r>
            <a:endParaRPr lang="da-DK" sz="2000" b="1" dirty="0" smtClean="0">
              <a:solidFill>
                <a:srgbClr val="003399"/>
              </a:solidFill>
              <a:latin typeface="Gill Sans MT" panose="020B0502020104020203" pitchFamily="34" charset="0"/>
            </a:endParaRPr>
          </a:p>
          <a:p>
            <a:r>
              <a:rPr lang="da-DK" sz="2000" b="1" dirty="0" smtClean="0">
                <a:solidFill>
                  <a:srgbClr val="003399"/>
                </a:solidFill>
                <a:latin typeface="Gill Sans MT" panose="020B0502020104020203" pitchFamily="34" charset="0"/>
              </a:rPr>
              <a:t>Eric </a:t>
            </a:r>
            <a:r>
              <a:rPr lang="da-DK" sz="2000" b="1" dirty="0" err="1" smtClean="0">
                <a:solidFill>
                  <a:srgbClr val="003399"/>
                </a:solidFill>
                <a:latin typeface="Gill Sans MT" panose="020B0502020104020203" pitchFamily="34" charset="0"/>
              </a:rPr>
              <a:t>Corneau</a:t>
            </a:r>
            <a:endParaRPr lang="da-DK" sz="2000" b="1" dirty="0" smtClean="0">
              <a:solidFill>
                <a:srgbClr val="003399"/>
              </a:solidFill>
              <a:latin typeface="Gill Sans MT" panose="020B0502020104020203" pitchFamily="34" charset="0"/>
            </a:endParaRPr>
          </a:p>
          <a:p>
            <a:r>
              <a:rPr lang="da-DK" sz="2000" b="1" dirty="0" err="1" smtClean="0">
                <a:solidFill>
                  <a:srgbClr val="003399"/>
                </a:solidFill>
                <a:latin typeface="Gill Sans MT" panose="020B0502020104020203" pitchFamily="34" charset="0"/>
              </a:rPr>
              <a:t>Qajaaq</a:t>
            </a:r>
            <a:r>
              <a:rPr lang="da-DK" sz="2000" b="1" dirty="0" smtClean="0">
                <a:solidFill>
                  <a:srgbClr val="003399"/>
                </a:solidFill>
                <a:latin typeface="Gill Sans MT" panose="020B0502020104020203" pitchFamily="34" charset="0"/>
              </a:rPr>
              <a:t> </a:t>
            </a:r>
            <a:r>
              <a:rPr lang="da-DK" sz="2000" b="1" dirty="0" err="1" smtClean="0">
                <a:solidFill>
                  <a:srgbClr val="003399"/>
                </a:solidFill>
                <a:latin typeface="Gill Sans MT" panose="020B0502020104020203" pitchFamily="34" charset="0"/>
              </a:rPr>
              <a:t>Elsworth</a:t>
            </a:r>
            <a:endParaRPr lang="da-DK" sz="2000" b="1" dirty="0" smtClean="0">
              <a:solidFill>
                <a:srgbClr val="003399"/>
              </a:solidFill>
              <a:latin typeface="Gill Sans MT" panose="020B0502020104020203" pitchFamily="34" charset="0"/>
            </a:endParaRPr>
          </a:p>
          <a:p>
            <a:r>
              <a:rPr lang="da-DK" sz="2000" b="1" dirty="0" smtClean="0">
                <a:solidFill>
                  <a:srgbClr val="003399"/>
                </a:solidFill>
                <a:latin typeface="Gill Sans MT" panose="020B0502020104020203" pitchFamily="34" charset="0"/>
              </a:rPr>
              <a:t>Jukeepa Hainnu</a:t>
            </a:r>
          </a:p>
          <a:p>
            <a:r>
              <a:rPr lang="da-DK" sz="2000" b="1" dirty="0" smtClean="0">
                <a:solidFill>
                  <a:srgbClr val="003399"/>
                </a:solidFill>
                <a:latin typeface="Gill Sans MT" panose="020B0502020104020203" pitchFamily="34" charset="0"/>
              </a:rPr>
              <a:t>Stephanie </a:t>
            </a:r>
            <a:r>
              <a:rPr lang="da-DK" sz="2000" b="1" dirty="0" err="1" smtClean="0">
                <a:solidFill>
                  <a:srgbClr val="003399"/>
                </a:solidFill>
                <a:latin typeface="Gill Sans MT" panose="020B0502020104020203" pitchFamily="34" charset="0"/>
              </a:rPr>
              <a:t>Lachance</a:t>
            </a:r>
            <a:endParaRPr lang="da-DK" sz="2000" b="1" dirty="0" smtClean="0">
              <a:solidFill>
                <a:srgbClr val="003399"/>
              </a:solidFill>
              <a:latin typeface="Gill Sans MT" panose="020B0502020104020203" pitchFamily="34" charset="0"/>
            </a:endParaRPr>
          </a:p>
          <a:p>
            <a:r>
              <a:rPr lang="da-DK" sz="2000" b="1" dirty="0" smtClean="0">
                <a:solidFill>
                  <a:srgbClr val="003399"/>
                </a:solidFill>
                <a:latin typeface="Gill Sans MT" panose="020B0502020104020203" pitchFamily="34" charset="0"/>
              </a:rPr>
              <a:t>Sandy </a:t>
            </a:r>
            <a:r>
              <a:rPr lang="da-DK" sz="2000" b="1" dirty="0" err="1" smtClean="0">
                <a:solidFill>
                  <a:srgbClr val="003399"/>
                </a:solidFill>
                <a:latin typeface="Gill Sans MT" panose="020B0502020104020203" pitchFamily="34" charset="0"/>
              </a:rPr>
              <a:t>Napier</a:t>
            </a:r>
            <a:endParaRPr lang="da-DK" sz="2000" b="1" dirty="0" smtClean="0">
              <a:solidFill>
                <a:srgbClr val="003399"/>
              </a:solidFill>
              <a:latin typeface="Gill Sans MT" panose="020B0502020104020203" pitchFamily="34" charset="0"/>
            </a:endParaRPr>
          </a:p>
          <a:p>
            <a:r>
              <a:rPr lang="da-DK" sz="2000" b="1" dirty="0" smtClean="0">
                <a:solidFill>
                  <a:srgbClr val="003399"/>
                </a:solidFill>
                <a:latin typeface="Gill Sans MT" panose="020B0502020104020203" pitchFamily="34" charset="0"/>
              </a:rPr>
              <a:t>Elaine Uppahuak-Prusky</a:t>
            </a:r>
          </a:p>
          <a:p>
            <a:r>
              <a:rPr lang="da-DK" sz="2000" b="1" dirty="0" smtClean="0">
                <a:solidFill>
                  <a:srgbClr val="003399"/>
                </a:solidFill>
                <a:latin typeface="Gill Sans MT" panose="020B0502020104020203" pitchFamily="34" charset="0"/>
              </a:rPr>
              <a:t>Elizabeth Ryan</a:t>
            </a:r>
          </a:p>
          <a:p>
            <a:endParaRPr lang="da-DK" sz="2000" dirty="0" smtClean="0">
              <a:solidFill>
                <a:srgbClr val="003399"/>
              </a:solidFill>
              <a:latin typeface="Gill Sans MT" panose="020B0502020104020203" pitchFamily="34" charset="0"/>
            </a:endParaRPr>
          </a:p>
          <a:p>
            <a:r>
              <a:rPr lang="en-US" sz="2000" b="1" dirty="0" smtClean="0">
                <a:solidFill>
                  <a:srgbClr val="003399"/>
                </a:solidFill>
                <a:latin typeface="Gill Sans MT" panose="020B0502020104020203" pitchFamily="34" charset="0"/>
              </a:rPr>
              <a:t>Respective trade programs</a:t>
            </a:r>
            <a:r>
              <a:rPr lang="en-US" sz="2000" dirty="0" smtClean="0">
                <a:solidFill>
                  <a:srgbClr val="003399"/>
                </a:solidFill>
                <a:latin typeface="Gill Sans MT" panose="020B0502020104020203" pitchFamily="34" charset="0"/>
              </a:rPr>
              <a:t>:</a:t>
            </a:r>
          </a:p>
          <a:p>
            <a:endParaRPr lang="en-US" sz="2000" dirty="0" smtClean="0">
              <a:solidFill>
                <a:srgbClr val="003399"/>
              </a:solidFill>
              <a:latin typeface="Gill Sans MT" panose="020B0502020104020203" pitchFamily="34" charset="0"/>
            </a:endParaRPr>
          </a:p>
          <a:p>
            <a:r>
              <a:rPr lang="en-US" sz="2000" dirty="0" smtClean="0">
                <a:solidFill>
                  <a:srgbClr val="003399"/>
                </a:solidFill>
                <a:latin typeface="Gill Sans MT" panose="020B0502020104020203" pitchFamily="34" charset="0"/>
              </a:rPr>
              <a:t>Sharing of information</a:t>
            </a:r>
            <a:r>
              <a:rPr lang="en-US" sz="2000" dirty="0">
                <a:solidFill>
                  <a:srgbClr val="003399"/>
                </a:solidFill>
                <a:latin typeface="Gill Sans MT" panose="020B0502020104020203" pitchFamily="34" charset="0"/>
              </a:rPr>
              <a:t>, </a:t>
            </a:r>
            <a:r>
              <a:rPr lang="en-US" sz="2000" dirty="0" smtClean="0">
                <a:solidFill>
                  <a:srgbClr val="003399"/>
                </a:solidFill>
                <a:latin typeface="Gill Sans MT" panose="020B0502020104020203" pitchFamily="34" charset="0"/>
              </a:rPr>
              <a:t>experience,</a:t>
            </a:r>
          </a:p>
          <a:p>
            <a:r>
              <a:rPr lang="en-US" sz="2000" dirty="0" smtClean="0">
                <a:solidFill>
                  <a:srgbClr val="003399"/>
                </a:solidFill>
                <a:latin typeface="Gill Sans MT" panose="020B0502020104020203" pitchFamily="34" charset="0"/>
              </a:rPr>
              <a:t>expertise, staff &amp; student </a:t>
            </a:r>
            <a:r>
              <a:rPr lang="en-US" sz="2000" dirty="0" err="1" smtClean="0">
                <a:solidFill>
                  <a:srgbClr val="003399"/>
                </a:solidFill>
                <a:latin typeface="Gill Sans MT" panose="020B0502020104020203" pitchFamily="34" charset="0"/>
              </a:rPr>
              <a:t>exhanges</a:t>
            </a:r>
            <a:r>
              <a:rPr lang="en-US" sz="2000" dirty="0" smtClean="0">
                <a:solidFill>
                  <a:srgbClr val="003399"/>
                </a:solidFill>
                <a:latin typeface="Gill Sans MT" panose="020B0502020104020203" pitchFamily="34" charset="0"/>
              </a:rPr>
              <a:t>   </a:t>
            </a:r>
            <a:endParaRPr lang="da-DK" sz="2000" dirty="0" smtClean="0">
              <a:solidFill>
                <a:srgbClr val="003399"/>
              </a:solidFill>
              <a:latin typeface="Gill Sans MT" panose="020B0502020104020203" pitchFamily="34" charset="0"/>
            </a:endParaRPr>
          </a:p>
          <a:p>
            <a:endParaRPr lang="da-DK" sz="2000" b="1" dirty="0">
              <a:solidFill>
                <a:srgbClr val="0000FF"/>
              </a:solidFill>
              <a:latin typeface="Gill Sans MT" panose="020B0502020104020203" pitchFamily="34" charset="0"/>
            </a:endParaRPr>
          </a:p>
          <a:p>
            <a:endParaRPr lang="da-DK" sz="2000" b="1" dirty="0">
              <a:solidFill>
                <a:srgbClr val="0000FF"/>
              </a:solidFill>
              <a:latin typeface="Gill Sans MT" panose="020B0502020104020203" pitchFamily="34" charset="0"/>
            </a:endParaRPr>
          </a:p>
        </p:txBody>
      </p:sp>
    </p:spTree>
    <p:extLst>
      <p:ext uri="{BB962C8B-B14F-4D97-AF65-F5344CB8AC3E}">
        <p14:creationId xmlns:p14="http://schemas.microsoft.com/office/powerpoint/2010/main" val="3081617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2" y="259880"/>
            <a:ext cx="12208512" cy="7373885"/>
          </a:xfrm>
          <a:prstGeom prst="rect">
            <a:avLst/>
          </a:prstGeom>
        </p:spPr>
      </p:pic>
      <p:sp>
        <p:nvSpPr>
          <p:cNvPr id="8" name="Title 7"/>
          <p:cNvSpPr>
            <a:spLocks noGrp="1"/>
          </p:cNvSpPr>
          <p:nvPr>
            <p:ph type="title"/>
          </p:nvPr>
        </p:nvSpPr>
        <p:spPr>
          <a:xfrm>
            <a:off x="-47858" y="1"/>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Activities</a:t>
            </a:r>
            <a:endParaRPr lang="en-US" b="1" dirty="0">
              <a:latin typeface="Gill Sans MT" panose="020B0502020104020203" pitchFamily="34" charset="0"/>
            </a:endParaRPr>
          </a:p>
        </p:txBody>
      </p:sp>
    </p:spTree>
    <p:extLst>
      <p:ext uri="{BB962C8B-B14F-4D97-AF65-F5344CB8AC3E}">
        <p14:creationId xmlns:p14="http://schemas.microsoft.com/office/powerpoint/2010/main" val="12041567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Activities</a:t>
            </a:r>
            <a:endParaRPr lang="en-US" b="1" dirty="0">
              <a:latin typeface="Gill Sans MT" panose="020B0502020104020203" pitchFamily="34" charset="0"/>
            </a:endParaRPr>
          </a:p>
        </p:txBody>
      </p:sp>
      <p:sp>
        <p:nvSpPr>
          <p:cNvPr id="2" name="Tekstfelt 1"/>
          <p:cNvSpPr txBox="1"/>
          <p:nvPr/>
        </p:nvSpPr>
        <p:spPr>
          <a:xfrm>
            <a:off x="172016" y="1285591"/>
            <a:ext cx="10447698" cy="5016758"/>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2011 – Offshore</a:t>
            </a:r>
          </a:p>
          <a:p>
            <a:endParaRPr lang="da-DK" sz="2000" b="1" dirty="0"/>
          </a:p>
          <a:p>
            <a:pPr marL="342900" indent="-342900">
              <a:buFont typeface="Wingdings" panose="05000000000000000000" pitchFamily="2" charset="2"/>
              <a:buChar char="q"/>
            </a:pPr>
            <a:r>
              <a:rPr lang="da-DK" sz="2000" b="1" dirty="0" smtClean="0"/>
              <a:t>6 students from Greenland </a:t>
            </a:r>
            <a:r>
              <a:rPr lang="da-DK" sz="2000" b="1" dirty="0" err="1" smtClean="0"/>
              <a:t>completed</a:t>
            </a:r>
            <a:r>
              <a:rPr lang="da-DK" sz="2000" b="1" dirty="0" smtClean="0"/>
              <a:t> offshore </a:t>
            </a:r>
            <a:r>
              <a:rPr lang="da-DK" sz="2000" b="1" dirty="0" err="1" smtClean="0"/>
              <a:t>safety</a:t>
            </a:r>
            <a:r>
              <a:rPr lang="da-DK" sz="2000" b="1" dirty="0" smtClean="0"/>
              <a:t> and HUET </a:t>
            </a:r>
            <a:r>
              <a:rPr lang="da-DK" sz="2000" b="1" dirty="0" err="1" smtClean="0"/>
              <a:t>training</a:t>
            </a:r>
            <a:r>
              <a:rPr lang="da-DK" sz="2000" b="1" dirty="0" smtClean="0"/>
              <a:t> in Aberdeen, Scotland</a:t>
            </a:r>
          </a:p>
          <a:p>
            <a:pPr marL="800100" lvl="1" indent="-342900">
              <a:buFont typeface="Arial" panose="020B0604020202020204" pitchFamily="34" charset="0"/>
              <a:buChar char="•"/>
            </a:pPr>
            <a:r>
              <a:rPr lang="da-DK" sz="2000" b="1" dirty="0" err="1" smtClean="0"/>
              <a:t>Funded</a:t>
            </a:r>
            <a:r>
              <a:rPr lang="da-DK" sz="2000" b="1" dirty="0" smtClean="0"/>
              <a:t> by </a:t>
            </a:r>
            <a:r>
              <a:rPr lang="da-DK" sz="2000" b="1" dirty="0" err="1"/>
              <a:t>C</a:t>
            </a:r>
            <a:r>
              <a:rPr lang="da-DK" sz="2000" b="1" dirty="0" err="1" smtClean="0"/>
              <a:t>airn</a:t>
            </a:r>
            <a:r>
              <a:rPr lang="da-DK" sz="2000" b="1" dirty="0" smtClean="0"/>
              <a:t> Energy</a:t>
            </a:r>
          </a:p>
          <a:p>
            <a:pPr marL="800100" lvl="1" indent="-342900">
              <a:buFont typeface="Arial" panose="020B0604020202020204" pitchFamily="34" charset="0"/>
              <a:buChar char="•"/>
            </a:pPr>
            <a:r>
              <a:rPr lang="da-DK" sz="2000" b="1" dirty="0" smtClean="0"/>
              <a:t>All students </a:t>
            </a:r>
            <a:r>
              <a:rPr lang="da-DK" sz="2000" b="1" dirty="0" err="1" smtClean="0"/>
              <a:t>hired</a:t>
            </a:r>
            <a:r>
              <a:rPr lang="da-DK" sz="2000" b="1" dirty="0" smtClean="0"/>
              <a:t> by </a:t>
            </a:r>
            <a:r>
              <a:rPr lang="da-DK" sz="2000" b="1" dirty="0" err="1" smtClean="0"/>
              <a:t>Cairn</a:t>
            </a:r>
            <a:r>
              <a:rPr lang="da-DK" sz="2000" b="1" dirty="0" smtClean="0"/>
              <a:t> Energy as </a:t>
            </a:r>
            <a:r>
              <a:rPr lang="da-DK" sz="2000" b="1" dirty="0" err="1" smtClean="0"/>
              <a:t>Roustabouts</a:t>
            </a:r>
            <a:endParaRPr lang="da-DK" sz="2000" b="1" dirty="0"/>
          </a:p>
          <a:p>
            <a:pPr marL="342900" indent="-342900">
              <a:buFont typeface="Arial" panose="020B0604020202020204" pitchFamily="34" charset="0"/>
              <a:buChar char="•"/>
            </a:pPr>
            <a:endParaRPr lang="da-DK" sz="2000" b="1" dirty="0" smtClean="0"/>
          </a:p>
          <a:p>
            <a:pPr marL="342900" indent="-342900">
              <a:buFont typeface="Wingdings" panose="05000000000000000000" pitchFamily="2" charset="2"/>
              <a:buChar char="q"/>
            </a:pPr>
            <a:r>
              <a:rPr lang="da-DK" sz="2000" b="1" dirty="0" smtClean="0"/>
              <a:t>Greenland School of Minerals and Petroleum</a:t>
            </a:r>
          </a:p>
          <a:p>
            <a:r>
              <a:rPr lang="da-DK" sz="2000" b="1" dirty="0" smtClean="0"/>
              <a:t>       </a:t>
            </a:r>
            <a:r>
              <a:rPr lang="da-DK" sz="2000" b="1" dirty="0" err="1" smtClean="0"/>
              <a:t>organized</a:t>
            </a:r>
            <a:r>
              <a:rPr lang="da-DK" sz="2000" b="1" dirty="0" smtClean="0"/>
              <a:t> an international </a:t>
            </a:r>
            <a:r>
              <a:rPr lang="da-DK" sz="2000" b="1" dirty="0" err="1" smtClean="0"/>
              <a:t>conferance</a:t>
            </a:r>
            <a:r>
              <a:rPr lang="da-DK" sz="2000" b="1" dirty="0" smtClean="0"/>
              <a:t> in Sisimiut, </a:t>
            </a:r>
          </a:p>
          <a:p>
            <a:r>
              <a:rPr lang="da-DK" sz="2000" b="1" dirty="0" smtClean="0"/>
              <a:t>       ”Oil Exploration” to </a:t>
            </a:r>
            <a:r>
              <a:rPr lang="da-DK" sz="2000" b="1" dirty="0" err="1" smtClean="0"/>
              <a:t>gather</a:t>
            </a:r>
            <a:r>
              <a:rPr lang="da-DK" sz="2000" b="1" dirty="0" smtClean="0"/>
              <a:t> </a:t>
            </a:r>
            <a:r>
              <a:rPr lang="da-DK" sz="2000" b="1" dirty="0" err="1" smtClean="0"/>
              <a:t>government</a:t>
            </a:r>
            <a:r>
              <a:rPr lang="da-DK" sz="2000" b="1" dirty="0" smtClean="0"/>
              <a:t> and </a:t>
            </a:r>
          </a:p>
          <a:p>
            <a:r>
              <a:rPr lang="da-DK" sz="2000" b="1" dirty="0"/>
              <a:t> </a:t>
            </a:r>
            <a:r>
              <a:rPr lang="da-DK" sz="2000" b="1" dirty="0" smtClean="0"/>
              <a:t>      </a:t>
            </a:r>
            <a:r>
              <a:rPr lang="da-DK" sz="2000" b="1" dirty="0" err="1" smtClean="0"/>
              <a:t>industry</a:t>
            </a:r>
            <a:r>
              <a:rPr lang="da-DK" sz="2000" b="1" dirty="0" smtClean="0"/>
              <a:t> </a:t>
            </a:r>
            <a:r>
              <a:rPr lang="da-DK" sz="2000" b="1" dirty="0" err="1" smtClean="0"/>
              <a:t>interests</a:t>
            </a:r>
            <a:r>
              <a:rPr lang="da-DK" sz="2000" b="1" dirty="0" smtClean="0"/>
              <a:t>. Over 200 in attendance.</a:t>
            </a:r>
          </a:p>
          <a:p>
            <a:endParaRPr lang="da-DK" sz="2000" b="1" dirty="0" smtClean="0"/>
          </a:p>
          <a:p>
            <a:endParaRPr lang="da-DK" sz="2000" b="1" dirty="0" smtClean="0"/>
          </a:p>
          <a:p>
            <a:pPr marL="800100" lvl="1" indent="-342900">
              <a:buFont typeface="Arial" panose="020B0604020202020204" pitchFamily="34" charset="0"/>
              <a:buChar char="•"/>
            </a:pPr>
            <a:endParaRPr lang="da-DK" sz="2000" b="1" dirty="0"/>
          </a:p>
          <a:p>
            <a:pPr lvl="1"/>
            <a:endParaRPr lang="da-DK" sz="2000" b="1" dirty="0"/>
          </a:p>
          <a:p>
            <a:pPr lvl="1"/>
            <a:r>
              <a:rPr lang="da-DK" sz="2000" b="1" dirty="0" smtClean="0"/>
              <a:t> </a:t>
            </a:r>
            <a:endParaRPr lang="da-DK" sz="2000" b="1"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319" y="2335794"/>
            <a:ext cx="5872681" cy="4404511"/>
          </a:xfrm>
          <a:prstGeom prst="rect">
            <a:avLst/>
          </a:prstGeom>
          <a:effectLst>
            <a:outerShdw blurRad="50800" dist="50800" dir="5400000" algn="ctr" rotWithShape="0">
              <a:srgbClr val="000000">
                <a:alpha val="47000"/>
              </a:srgbClr>
            </a:outerShdw>
            <a:softEdge rad="88900"/>
          </a:effectLst>
        </p:spPr>
      </p:pic>
    </p:spTree>
    <p:extLst>
      <p:ext uri="{BB962C8B-B14F-4D97-AF65-F5344CB8AC3E}">
        <p14:creationId xmlns:p14="http://schemas.microsoft.com/office/powerpoint/2010/main" val="389775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esultat for greenland nunavut map"/>
          <p:cNvPicPr>
            <a:picLocks noChangeAspect="1" noChangeArrowheads="1"/>
          </p:cNvPicPr>
          <p:nvPr/>
        </p:nvPicPr>
        <p:blipFill rotWithShape="1">
          <a:blip r:embed="rId3">
            <a:extLst>
              <a:ext uri="{28A0092B-C50C-407E-A947-70E740481C1C}">
                <a14:useLocalDpi xmlns:a14="http://schemas.microsoft.com/office/drawing/2010/main" val="0"/>
              </a:ext>
            </a:extLst>
          </a:blip>
          <a:srcRect l="1" r="-3932" b="19963"/>
          <a:stretch/>
        </p:blipFill>
        <p:spPr bwMode="auto">
          <a:xfrm>
            <a:off x="0" y="1136528"/>
            <a:ext cx="12683904" cy="561735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Activities</a:t>
            </a:r>
            <a:endParaRPr lang="en-US" b="1" dirty="0">
              <a:latin typeface="Gill Sans MT" panose="020B0502020104020203" pitchFamily="34" charset="0"/>
            </a:endParaRPr>
          </a:p>
        </p:txBody>
      </p:sp>
      <p:sp>
        <p:nvSpPr>
          <p:cNvPr id="2" name="Tekstfelt 1"/>
          <p:cNvSpPr txBox="1"/>
          <p:nvPr/>
        </p:nvSpPr>
        <p:spPr>
          <a:xfrm>
            <a:off x="99589" y="1282938"/>
            <a:ext cx="10447698" cy="5324535"/>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2013 – </a:t>
            </a:r>
            <a:r>
              <a:rPr lang="da-DK" sz="2000" b="1" dirty="0" err="1" smtClean="0"/>
              <a:t>Educational</a:t>
            </a:r>
            <a:r>
              <a:rPr lang="da-DK" sz="2000" b="1" dirty="0" smtClean="0"/>
              <a:t> Exchange</a:t>
            </a:r>
          </a:p>
          <a:p>
            <a:endParaRPr lang="da-DK" sz="2000" b="1" dirty="0"/>
          </a:p>
          <a:p>
            <a:pPr marL="342900" indent="-342900">
              <a:buFont typeface="Wingdings" panose="05000000000000000000" pitchFamily="2" charset="2"/>
              <a:buChar char="q"/>
            </a:pPr>
            <a:r>
              <a:rPr lang="da-DK" sz="2000" b="1" dirty="0" smtClean="0"/>
              <a:t>Nathan </a:t>
            </a:r>
            <a:r>
              <a:rPr lang="da-DK" sz="2000" b="1" dirty="0" err="1" smtClean="0"/>
              <a:t>Nakoolak</a:t>
            </a:r>
            <a:r>
              <a:rPr lang="da-DK" sz="2000" b="1" dirty="0" smtClean="0"/>
              <a:t> &amp; Patrick Murphy of </a:t>
            </a:r>
            <a:r>
              <a:rPr lang="da-DK" sz="2000" b="1" dirty="0" err="1" smtClean="0"/>
              <a:t>Coral</a:t>
            </a:r>
            <a:r>
              <a:rPr lang="da-DK" sz="2000" b="1" dirty="0" smtClean="0"/>
              <a:t> </a:t>
            </a:r>
            <a:r>
              <a:rPr lang="da-DK" sz="2000" b="1" dirty="0" err="1" smtClean="0"/>
              <a:t>harbour</a:t>
            </a:r>
            <a:r>
              <a:rPr lang="da-DK" sz="2000" b="1" dirty="0" smtClean="0"/>
              <a:t> </a:t>
            </a:r>
            <a:r>
              <a:rPr lang="da-DK" sz="2000" b="1" dirty="0" err="1"/>
              <a:t>p</a:t>
            </a:r>
            <a:r>
              <a:rPr lang="da-DK" sz="2000" b="1" dirty="0" err="1" smtClean="0"/>
              <a:t>articipated</a:t>
            </a:r>
            <a:r>
              <a:rPr lang="da-DK" sz="2000" b="1" dirty="0" smtClean="0"/>
              <a:t> in </a:t>
            </a:r>
            <a:r>
              <a:rPr lang="da-DK" sz="2000" b="1" dirty="0" err="1" smtClean="0"/>
              <a:t>our</a:t>
            </a:r>
            <a:r>
              <a:rPr lang="da-DK" sz="2000" b="1" dirty="0" smtClean="0"/>
              <a:t> </a:t>
            </a:r>
            <a:r>
              <a:rPr lang="da-DK" sz="2000" b="1" dirty="0" err="1" smtClean="0"/>
              <a:t>Diamond</a:t>
            </a:r>
            <a:r>
              <a:rPr lang="da-DK" sz="2000" b="1" dirty="0" smtClean="0"/>
              <a:t> Core </a:t>
            </a:r>
            <a:r>
              <a:rPr lang="da-DK" sz="2000" b="1" dirty="0" err="1" smtClean="0"/>
              <a:t>Drilling</a:t>
            </a:r>
            <a:r>
              <a:rPr lang="da-DK" sz="2000" b="1" dirty="0" smtClean="0"/>
              <a:t> program </a:t>
            </a:r>
            <a:r>
              <a:rPr lang="da-DK" sz="2000" b="1" dirty="0" err="1" smtClean="0"/>
              <a:t>together</a:t>
            </a:r>
            <a:r>
              <a:rPr lang="da-DK" sz="2000" b="1" dirty="0" smtClean="0"/>
              <a:t> with 10 </a:t>
            </a:r>
            <a:r>
              <a:rPr lang="da-DK" sz="2000" b="1" dirty="0" err="1" smtClean="0"/>
              <a:t>Greenlandic</a:t>
            </a:r>
            <a:r>
              <a:rPr lang="da-DK" sz="2000" b="1" dirty="0" smtClean="0"/>
              <a:t> students.</a:t>
            </a:r>
          </a:p>
          <a:p>
            <a:pPr marL="342900" indent="-342900">
              <a:buFont typeface="Arial" panose="020B0604020202020204" pitchFamily="34" charset="0"/>
              <a:buChar char="•"/>
            </a:pPr>
            <a:endParaRPr lang="da-DK" sz="2000" b="1" dirty="0"/>
          </a:p>
          <a:p>
            <a:pPr marL="800100" lvl="1" indent="-342900">
              <a:buFont typeface="Arial" panose="020B0604020202020204" pitchFamily="34" charset="0"/>
              <a:buChar char="•"/>
            </a:pPr>
            <a:r>
              <a:rPr lang="da-DK" sz="2000" b="1" u="sng" dirty="0" smtClean="0"/>
              <a:t>International Success</a:t>
            </a:r>
            <a:r>
              <a:rPr lang="da-DK" sz="2000" b="1" dirty="0" smtClean="0"/>
              <a:t>:</a:t>
            </a:r>
          </a:p>
          <a:p>
            <a:pPr lvl="1"/>
            <a:endParaRPr lang="da-DK" sz="2000" b="1" dirty="0" smtClean="0"/>
          </a:p>
          <a:p>
            <a:pPr marL="800100" lvl="1" indent="-342900">
              <a:buFont typeface="Arial" panose="020B0604020202020204" pitchFamily="34" charset="0"/>
              <a:buChar char="•"/>
            </a:pPr>
            <a:r>
              <a:rPr lang="da-DK" sz="2000" b="1" dirty="0" err="1" smtClean="0"/>
              <a:t>Inuktitut</a:t>
            </a:r>
            <a:r>
              <a:rPr lang="da-DK" sz="2000" b="1" dirty="0" smtClean="0"/>
              <a:t> and </a:t>
            </a:r>
            <a:r>
              <a:rPr lang="da-DK" sz="2000" b="1" dirty="0" err="1" smtClean="0"/>
              <a:t>Kalaallisut</a:t>
            </a:r>
            <a:r>
              <a:rPr lang="da-DK" sz="2000" b="1" dirty="0" smtClean="0"/>
              <a:t> (</a:t>
            </a:r>
            <a:r>
              <a:rPr lang="da-DK" sz="2000" b="1" dirty="0" err="1" smtClean="0"/>
              <a:t>Greenlandic</a:t>
            </a:r>
            <a:r>
              <a:rPr lang="da-DK" sz="2000" b="1" dirty="0" smtClean="0"/>
              <a:t>) </a:t>
            </a:r>
            <a:r>
              <a:rPr lang="da-DK" sz="2000" b="1" dirty="0" err="1" smtClean="0"/>
              <a:t>are</a:t>
            </a:r>
            <a:r>
              <a:rPr lang="da-DK" sz="2000" b="1" dirty="0" smtClean="0"/>
              <a:t> 2 </a:t>
            </a:r>
            <a:r>
              <a:rPr lang="da-DK" sz="2000" b="1" dirty="0" err="1" smtClean="0"/>
              <a:t>languages</a:t>
            </a:r>
            <a:r>
              <a:rPr lang="da-DK" sz="2000" b="1" dirty="0" smtClean="0"/>
              <a:t> of the North</a:t>
            </a:r>
          </a:p>
          <a:p>
            <a:pPr marL="800100" lvl="1" indent="-342900">
              <a:buFont typeface="Arial" panose="020B0604020202020204" pitchFamily="34" charset="0"/>
              <a:buChar char="•"/>
            </a:pPr>
            <a:r>
              <a:rPr lang="da-DK" sz="2000" b="1" dirty="0" err="1" smtClean="0"/>
              <a:t>After</a:t>
            </a:r>
            <a:r>
              <a:rPr lang="da-DK" sz="2000" b="1" dirty="0" smtClean="0"/>
              <a:t> 2 </a:t>
            </a:r>
            <a:r>
              <a:rPr lang="da-DK" sz="2000" b="1" dirty="0" err="1" smtClean="0"/>
              <a:t>weeks</a:t>
            </a:r>
            <a:r>
              <a:rPr lang="da-DK" sz="2000" b="1" dirty="0" smtClean="0"/>
              <a:t> </a:t>
            </a:r>
            <a:r>
              <a:rPr lang="da-DK" sz="2000" b="1" dirty="0" err="1" smtClean="0"/>
              <a:t>they</a:t>
            </a:r>
            <a:r>
              <a:rPr lang="da-DK" sz="2000" b="1" dirty="0" smtClean="0"/>
              <a:t> </a:t>
            </a:r>
            <a:r>
              <a:rPr lang="da-DK" sz="2000" b="1" dirty="0" err="1" smtClean="0"/>
              <a:t>were</a:t>
            </a:r>
            <a:r>
              <a:rPr lang="da-DK" sz="2000" b="1" dirty="0" smtClean="0"/>
              <a:t> </a:t>
            </a:r>
            <a:r>
              <a:rPr lang="da-DK" sz="2000" b="1" dirty="0" err="1" smtClean="0"/>
              <a:t>able</a:t>
            </a:r>
            <a:r>
              <a:rPr lang="da-DK" sz="2000" b="1" dirty="0" smtClean="0"/>
              <a:t> to </a:t>
            </a:r>
            <a:r>
              <a:rPr lang="da-DK" sz="2000" b="1" dirty="0" err="1" smtClean="0"/>
              <a:t>communicate</a:t>
            </a:r>
            <a:r>
              <a:rPr lang="da-DK" sz="2000" b="1" dirty="0" smtClean="0"/>
              <a:t> with </a:t>
            </a:r>
            <a:r>
              <a:rPr lang="da-DK" sz="2000" b="1" dirty="0" err="1" smtClean="0"/>
              <a:t>each</a:t>
            </a:r>
            <a:r>
              <a:rPr lang="da-DK" sz="2000" b="1" dirty="0" smtClean="0"/>
              <a:t> </a:t>
            </a:r>
            <a:r>
              <a:rPr lang="da-DK" sz="2000" b="1" dirty="0" err="1" smtClean="0"/>
              <a:t>other</a:t>
            </a:r>
            <a:r>
              <a:rPr lang="da-DK" sz="2000" b="1" dirty="0" smtClean="0"/>
              <a:t> in </a:t>
            </a:r>
            <a:r>
              <a:rPr lang="da-DK" sz="2000" b="1" dirty="0" err="1" smtClean="0"/>
              <a:t>their</a:t>
            </a:r>
            <a:r>
              <a:rPr lang="da-DK" sz="2000" b="1" dirty="0" smtClean="0"/>
              <a:t> </a:t>
            </a:r>
            <a:r>
              <a:rPr lang="da-DK" sz="2000" b="1" dirty="0" err="1" smtClean="0"/>
              <a:t>native</a:t>
            </a:r>
            <a:r>
              <a:rPr lang="da-DK" sz="2000" b="1" dirty="0" smtClean="0"/>
              <a:t> </a:t>
            </a:r>
            <a:r>
              <a:rPr lang="da-DK" sz="2000" b="1" dirty="0" err="1" smtClean="0"/>
              <a:t>languages</a:t>
            </a:r>
            <a:endParaRPr lang="da-DK" sz="2000" b="1" dirty="0" smtClean="0"/>
          </a:p>
          <a:p>
            <a:pPr marL="800100" lvl="1" indent="-342900">
              <a:buFont typeface="Arial" panose="020B0604020202020204" pitchFamily="34" charset="0"/>
              <a:buChar char="•"/>
            </a:pPr>
            <a:r>
              <a:rPr lang="da-DK" sz="2000" b="1" dirty="0" smtClean="0"/>
              <a:t>Nathan and Patrick felt </a:t>
            </a:r>
            <a:r>
              <a:rPr lang="da-DK" sz="2000" b="1" dirty="0" err="1" smtClean="0"/>
              <a:t>they</a:t>
            </a:r>
            <a:r>
              <a:rPr lang="da-DK" sz="2000" b="1" dirty="0" smtClean="0"/>
              <a:t> </a:t>
            </a:r>
            <a:r>
              <a:rPr lang="da-DK" sz="2000" b="1" dirty="0" err="1" smtClean="0"/>
              <a:t>were</a:t>
            </a:r>
            <a:r>
              <a:rPr lang="da-DK" sz="2000" b="1" dirty="0" smtClean="0"/>
              <a:t> </a:t>
            </a:r>
            <a:r>
              <a:rPr lang="da-DK" sz="2000" b="1" dirty="0" err="1" smtClean="0"/>
              <a:t>amongst</a:t>
            </a:r>
            <a:r>
              <a:rPr lang="da-DK" sz="2000" b="1" dirty="0" smtClean="0"/>
              <a:t> </a:t>
            </a:r>
            <a:r>
              <a:rPr lang="da-DK" sz="2000" b="1" dirty="0" err="1" smtClean="0"/>
              <a:t>cousins</a:t>
            </a:r>
            <a:r>
              <a:rPr lang="da-DK" sz="2000" b="1" dirty="0" smtClean="0"/>
              <a:t> and </a:t>
            </a:r>
            <a:r>
              <a:rPr lang="da-DK" sz="2000" b="1" dirty="0" err="1" smtClean="0"/>
              <a:t>very</a:t>
            </a:r>
            <a:r>
              <a:rPr lang="da-DK" sz="2000" b="1" dirty="0" smtClean="0"/>
              <a:t> </a:t>
            </a:r>
            <a:r>
              <a:rPr lang="da-DK" sz="2000" b="1" dirty="0" err="1" smtClean="0"/>
              <a:t>much</a:t>
            </a:r>
            <a:r>
              <a:rPr lang="da-DK" sz="2000" b="1" dirty="0" smtClean="0"/>
              <a:t> at </a:t>
            </a:r>
            <a:r>
              <a:rPr lang="da-DK" sz="2000" b="1" dirty="0" err="1" smtClean="0"/>
              <a:t>home</a:t>
            </a:r>
            <a:r>
              <a:rPr lang="da-DK" sz="2000" b="1" dirty="0" smtClean="0"/>
              <a:t> in Sisimiut</a:t>
            </a:r>
          </a:p>
          <a:p>
            <a:pPr marL="800100" lvl="1" indent="-342900">
              <a:buFont typeface="Arial" panose="020B0604020202020204" pitchFamily="34" charset="0"/>
              <a:buChar char="•"/>
            </a:pPr>
            <a:r>
              <a:rPr lang="da-DK" sz="2000" b="1" dirty="0" err="1" smtClean="0"/>
              <a:t>Both</a:t>
            </a:r>
            <a:r>
              <a:rPr lang="da-DK" sz="2000" b="1" dirty="0" smtClean="0"/>
              <a:t> </a:t>
            </a:r>
            <a:r>
              <a:rPr lang="da-DK" sz="2000" b="1" dirty="0" err="1" smtClean="0"/>
              <a:t>passed</a:t>
            </a:r>
            <a:r>
              <a:rPr lang="da-DK" sz="2000" b="1" dirty="0" smtClean="0"/>
              <a:t> the final tests and </a:t>
            </a:r>
            <a:r>
              <a:rPr lang="da-DK" sz="2000" b="1" dirty="0" err="1" smtClean="0"/>
              <a:t>were</a:t>
            </a:r>
            <a:r>
              <a:rPr lang="da-DK" sz="2000" b="1" dirty="0" smtClean="0"/>
              <a:t> </a:t>
            </a:r>
            <a:r>
              <a:rPr lang="da-DK" sz="2000" b="1" dirty="0" err="1" smtClean="0"/>
              <a:t>upgraded</a:t>
            </a:r>
            <a:r>
              <a:rPr lang="da-DK" sz="2000" b="1" dirty="0" smtClean="0"/>
              <a:t> in </a:t>
            </a:r>
            <a:r>
              <a:rPr lang="da-DK" sz="2000" b="1" dirty="0" err="1" smtClean="0"/>
              <a:t>their</a:t>
            </a:r>
            <a:r>
              <a:rPr lang="da-DK" sz="2000" b="1" dirty="0" smtClean="0"/>
              <a:t> jobs to </a:t>
            </a:r>
            <a:r>
              <a:rPr lang="da-DK" sz="2000" b="1" dirty="0" err="1" smtClean="0"/>
              <a:t>operate</a:t>
            </a:r>
            <a:r>
              <a:rPr lang="da-DK" sz="2000" b="1" dirty="0" smtClean="0"/>
              <a:t> </a:t>
            </a:r>
            <a:r>
              <a:rPr lang="da-DK" sz="2000" b="1" dirty="0" err="1" smtClean="0"/>
              <a:t>underground</a:t>
            </a:r>
            <a:r>
              <a:rPr lang="da-DK" sz="2000" b="1" dirty="0" smtClean="0"/>
              <a:t> </a:t>
            </a:r>
            <a:r>
              <a:rPr lang="da-DK" sz="2000" b="1" dirty="0" err="1" smtClean="0"/>
              <a:t>drills</a:t>
            </a:r>
            <a:r>
              <a:rPr lang="da-DK" sz="2000" b="1" dirty="0" smtClean="0"/>
              <a:t> for </a:t>
            </a:r>
            <a:r>
              <a:rPr lang="da-DK" sz="2000" b="1" dirty="0" err="1" smtClean="0"/>
              <a:t>Agnico</a:t>
            </a:r>
            <a:r>
              <a:rPr lang="da-DK" sz="2000" b="1" dirty="0" smtClean="0"/>
              <a:t> </a:t>
            </a:r>
            <a:r>
              <a:rPr lang="da-DK" sz="2000" b="1" dirty="0" err="1" smtClean="0"/>
              <a:t>Eagle</a:t>
            </a:r>
            <a:r>
              <a:rPr lang="da-DK" sz="2000" b="1" dirty="0" smtClean="0"/>
              <a:t> in </a:t>
            </a:r>
            <a:r>
              <a:rPr lang="da-DK" sz="2000" b="1" dirty="0" err="1" smtClean="0"/>
              <a:t>Nunavut</a:t>
            </a:r>
            <a:r>
              <a:rPr lang="da-DK" sz="2000" b="1" dirty="0" smtClean="0"/>
              <a:t>. </a:t>
            </a:r>
          </a:p>
          <a:p>
            <a:endParaRPr lang="da-DK" sz="2000" b="1" dirty="0" smtClean="0"/>
          </a:p>
          <a:p>
            <a:endParaRPr lang="da-DK" sz="2000" b="1" dirty="0" smtClean="0"/>
          </a:p>
          <a:p>
            <a:pPr marL="800100" lvl="1" indent="-342900">
              <a:buFont typeface="Arial" panose="020B0604020202020204" pitchFamily="34" charset="0"/>
              <a:buChar char="•"/>
            </a:pPr>
            <a:endParaRPr lang="da-DK" sz="2000" b="1" dirty="0"/>
          </a:p>
          <a:p>
            <a:pPr lvl="1"/>
            <a:endParaRPr lang="da-DK" sz="2000" b="1" dirty="0"/>
          </a:p>
          <a:p>
            <a:pPr lvl="1"/>
            <a:r>
              <a:rPr lang="da-DK" sz="2000" b="1" dirty="0" smtClean="0"/>
              <a:t> </a:t>
            </a:r>
            <a:endParaRPr lang="da-DK" sz="2000" b="1" dirty="0"/>
          </a:p>
        </p:txBody>
      </p:sp>
      <p:sp>
        <p:nvSpPr>
          <p:cNvPr id="5" name="Forbindelse 4"/>
          <p:cNvSpPr/>
          <p:nvPr/>
        </p:nvSpPr>
        <p:spPr>
          <a:xfrm>
            <a:off x="6980222" y="6228784"/>
            <a:ext cx="72428" cy="814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Forbindelse 8"/>
          <p:cNvSpPr/>
          <p:nvPr/>
        </p:nvSpPr>
        <p:spPr>
          <a:xfrm>
            <a:off x="10409976" y="5647853"/>
            <a:ext cx="72428" cy="8148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84321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a:stretch>
            <a:fillRect/>
          </a:stretch>
        </p:blipFill>
        <p:spPr>
          <a:xfrm rot="5400000">
            <a:off x="6023222" y="339062"/>
            <a:ext cx="4974068" cy="7097916"/>
          </a:xfrm>
          <a:prstGeom prst="rect">
            <a:avLst/>
          </a:prstGeom>
        </p:spPr>
      </p:pic>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Activities</a:t>
            </a:r>
            <a:endParaRPr lang="en-US" b="1" dirty="0">
              <a:latin typeface="Gill Sans MT" panose="020B0502020104020203" pitchFamily="34" charset="0"/>
            </a:endParaRPr>
          </a:p>
        </p:txBody>
      </p:sp>
      <p:sp>
        <p:nvSpPr>
          <p:cNvPr id="2" name="Tekstfelt 1"/>
          <p:cNvSpPr txBox="1"/>
          <p:nvPr/>
        </p:nvSpPr>
        <p:spPr>
          <a:xfrm>
            <a:off x="172016" y="1249378"/>
            <a:ext cx="5314384" cy="3477875"/>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2014 – Heavy Machines</a:t>
            </a:r>
          </a:p>
          <a:p>
            <a:endParaRPr lang="da-DK" sz="2000" b="1" dirty="0"/>
          </a:p>
          <a:p>
            <a:pPr marL="342900" indent="-342900">
              <a:buFont typeface="Wingdings" panose="05000000000000000000" pitchFamily="2" charset="2"/>
              <a:buChar char="q"/>
            </a:pPr>
            <a:r>
              <a:rPr lang="da-DK" sz="2000" b="1" dirty="0" smtClean="0"/>
              <a:t>6 students from Greenland </a:t>
            </a:r>
            <a:r>
              <a:rPr lang="da-DK" sz="2000" b="1" dirty="0" err="1" smtClean="0"/>
              <a:t>trained</a:t>
            </a:r>
            <a:r>
              <a:rPr lang="da-DK" sz="2000" b="1" dirty="0" smtClean="0"/>
              <a:t> on the Cat 777 </a:t>
            </a:r>
            <a:r>
              <a:rPr lang="da-DK" sz="2000" b="1" dirty="0" err="1" smtClean="0"/>
              <a:t>haul</a:t>
            </a:r>
            <a:r>
              <a:rPr lang="da-DK" sz="2000" b="1" dirty="0" smtClean="0"/>
              <a:t> trucks at </a:t>
            </a:r>
            <a:r>
              <a:rPr lang="da-DK" sz="2000" b="1" dirty="0" err="1" smtClean="0"/>
              <a:t>Sydvaraner</a:t>
            </a:r>
            <a:r>
              <a:rPr lang="da-DK" sz="2000" b="1" dirty="0" smtClean="0"/>
              <a:t> </a:t>
            </a:r>
            <a:r>
              <a:rPr lang="da-DK" sz="2000" b="1" dirty="0" err="1" smtClean="0"/>
              <a:t>Gruve</a:t>
            </a:r>
            <a:r>
              <a:rPr lang="da-DK" sz="2000" b="1" dirty="0" smtClean="0"/>
              <a:t>, </a:t>
            </a:r>
            <a:r>
              <a:rPr lang="da-DK" sz="2000" b="1" dirty="0" err="1" smtClean="0"/>
              <a:t>Norway</a:t>
            </a:r>
            <a:endParaRPr lang="da-DK" sz="2000" b="1" dirty="0" smtClean="0"/>
          </a:p>
          <a:p>
            <a:endParaRPr lang="da-DK" sz="2000" b="1" dirty="0" smtClean="0"/>
          </a:p>
          <a:p>
            <a:pPr marL="800100" lvl="1" indent="-342900">
              <a:buFont typeface="Arial" panose="020B0604020202020204" pitchFamily="34" charset="0"/>
              <a:buChar char="•"/>
            </a:pPr>
            <a:r>
              <a:rPr lang="da-DK" sz="2000" b="1" dirty="0" err="1" smtClean="0"/>
              <a:t>Instructors</a:t>
            </a:r>
            <a:r>
              <a:rPr lang="da-DK" sz="2000" b="1" dirty="0" smtClean="0"/>
              <a:t> from Kirkenes Videregående Skole  </a:t>
            </a:r>
          </a:p>
          <a:p>
            <a:endParaRPr lang="da-DK" sz="2000" b="1" dirty="0" smtClean="0"/>
          </a:p>
          <a:p>
            <a:pPr marL="800100" lvl="1" indent="-342900">
              <a:buFont typeface="Arial" panose="020B0604020202020204" pitchFamily="34" charset="0"/>
              <a:buChar char="•"/>
            </a:pPr>
            <a:endParaRPr lang="da-DK" sz="2000" b="1" dirty="0"/>
          </a:p>
          <a:p>
            <a:pPr lvl="1"/>
            <a:endParaRPr lang="da-DK" sz="2000" b="1" dirty="0"/>
          </a:p>
          <a:p>
            <a:pPr lvl="1"/>
            <a:r>
              <a:rPr lang="da-DK" sz="2000" b="1" dirty="0" smtClean="0"/>
              <a:t> </a:t>
            </a:r>
            <a:endParaRPr lang="da-DK" sz="2000" b="1" dirty="0"/>
          </a:p>
        </p:txBody>
      </p:sp>
    </p:spTree>
    <p:extLst>
      <p:ext uri="{BB962C8B-B14F-4D97-AF65-F5344CB8AC3E}">
        <p14:creationId xmlns:p14="http://schemas.microsoft.com/office/powerpoint/2010/main" val="17721480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Activities</a:t>
            </a:r>
            <a:endParaRPr lang="en-US" b="1" dirty="0">
              <a:latin typeface="Gill Sans MT" panose="020B0502020104020203" pitchFamily="34" charset="0"/>
            </a:endParaRPr>
          </a:p>
        </p:txBody>
      </p:sp>
      <p:sp>
        <p:nvSpPr>
          <p:cNvPr id="2" name="Tekstfelt 1"/>
          <p:cNvSpPr txBox="1"/>
          <p:nvPr/>
        </p:nvSpPr>
        <p:spPr>
          <a:xfrm>
            <a:off x="126749" y="1249378"/>
            <a:ext cx="8193386" cy="3170099"/>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2015 – International </a:t>
            </a:r>
            <a:r>
              <a:rPr lang="da-DK" sz="2000" b="1" dirty="0" err="1" smtClean="0"/>
              <a:t>Conferance</a:t>
            </a:r>
            <a:endParaRPr lang="da-DK" sz="2000" b="1" dirty="0" smtClean="0"/>
          </a:p>
          <a:p>
            <a:endParaRPr lang="da-DK" sz="2000" b="1" dirty="0"/>
          </a:p>
          <a:p>
            <a:pPr marL="342900" indent="-342900">
              <a:buFont typeface="Wingdings" panose="05000000000000000000" pitchFamily="2" charset="2"/>
              <a:buChar char="q"/>
            </a:pPr>
            <a:r>
              <a:rPr lang="da-DK" sz="2000" b="1" dirty="0" smtClean="0"/>
              <a:t>Greenland School of Minerals and Petroleum </a:t>
            </a:r>
            <a:r>
              <a:rPr lang="da-DK" sz="2000" b="1" dirty="0" err="1" smtClean="0"/>
              <a:t>arranged</a:t>
            </a:r>
            <a:r>
              <a:rPr lang="da-DK" sz="2000" b="1" dirty="0" smtClean="0"/>
              <a:t> the international </a:t>
            </a:r>
            <a:r>
              <a:rPr lang="da-DK" sz="2000" b="1" dirty="0" err="1" smtClean="0"/>
              <a:t>conferance</a:t>
            </a:r>
            <a:r>
              <a:rPr lang="da-DK" sz="2000" b="1" dirty="0" smtClean="0"/>
              <a:t>     ”Mining and Society in the </a:t>
            </a:r>
            <a:r>
              <a:rPr lang="da-DK" sz="2000" b="1" dirty="0" err="1" smtClean="0"/>
              <a:t>Arctic</a:t>
            </a:r>
            <a:r>
              <a:rPr lang="da-DK" sz="2000" b="1" dirty="0" smtClean="0"/>
              <a:t>”</a:t>
            </a:r>
          </a:p>
          <a:p>
            <a:pPr marL="342900" indent="-342900">
              <a:buFont typeface="Arial" panose="020B0604020202020204" pitchFamily="34" charset="0"/>
              <a:buChar char="•"/>
            </a:pPr>
            <a:endParaRPr lang="da-DK" sz="2000" b="1" dirty="0" smtClean="0"/>
          </a:p>
          <a:p>
            <a:pPr marL="800100" lvl="1" indent="-342900">
              <a:buFont typeface="Arial" panose="020B0604020202020204" pitchFamily="34" charset="0"/>
              <a:buChar char="•"/>
            </a:pPr>
            <a:r>
              <a:rPr lang="da-DK" sz="2000" b="1" dirty="0" smtClean="0"/>
              <a:t>Workshops </a:t>
            </a:r>
            <a:r>
              <a:rPr lang="da-DK" sz="2000" b="1" dirty="0" err="1" smtClean="0"/>
              <a:t>focused</a:t>
            </a:r>
            <a:r>
              <a:rPr lang="da-DK" sz="2000" b="1" dirty="0" smtClean="0"/>
              <a:t> on workforce </a:t>
            </a:r>
            <a:r>
              <a:rPr lang="da-DK" sz="2000" b="1" dirty="0" err="1" smtClean="0"/>
              <a:t>mobility</a:t>
            </a:r>
            <a:r>
              <a:rPr lang="da-DK" sz="2000" b="1" dirty="0" smtClean="0"/>
              <a:t> in the </a:t>
            </a:r>
            <a:r>
              <a:rPr lang="da-DK" sz="2000" b="1" dirty="0" err="1" smtClean="0"/>
              <a:t>Arctic</a:t>
            </a:r>
            <a:endParaRPr lang="da-DK" sz="2000" b="1" dirty="0" smtClean="0"/>
          </a:p>
          <a:p>
            <a:pPr marL="800100" lvl="1" indent="-342900">
              <a:buFont typeface="Arial" panose="020B0604020202020204" pitchFamily="34" charset="0"/>
              <a:buChar char="•"/>
            </a:pPr>
            <a:r>
              <a:rPr lang="da-DK" sz="2000" b="1" dirty="0" err="1" smtClean="0"/>
              <a:t>Approx</a:t>
            </a:r>
            <a:r>
              <a:rPr lang="da-DK" sz="2000" b="1" dirty="0" smtClean="0"/>
              <a:t>. 200 in attendance from all </a:t>
            </a:r>
            <a:r>
              <a:rPr lang="da-DK" sz="2000" b="1" dirty="0" err="1" smtClean="0"/>
              <a:t>Arctic</a:t>
            </a:r>
            <a:r>
              <a:rPr lang="da-DK" sz="2000" b="1" dirty="0" smtClean="0"/>
              <a:t> nations</a:t>
            </a:r>
          </a:p>
          <a:p>
            <a:pPr marL="800100" lvl="1" indent="-342900">
              <a:buFont typeface="Arial" panose="020B0604020202020204" pitchFamily="34" charset="0"/>
              <a:buChar char="•"/>
            </a:pPr>
            <a:endParaRPr lang="da-DK" sz="2000" b="1" dirty="0"/>
          </a:p>
          <a:p>
            <a:pPr lvl="1"/>
            <a:endParaRPr lang="da-DK" sz="2000" b="1" dirty="0"/>
          </a:p>
          <a:p>
            <a:pPr lvl="1"/>
            <a:r>
              <a:rPr lang="da-DK" sz="2000" b="1" dirty="0" smtClean="0"/>
              <a:t> </a:t>
            </a:r>
            <a:endParaRPr lang="da-DK" sz="2000" b="1" dirty="0"/>
          </a:p>
        </p:txBody>
      </p:sp>
      <p:pic>
        <p:nvPicPr>
          <p:cNvPr id="3" name="Billede 2"/>
          <p:cNvPicPr>
            <a:picLocks noChangeAspect="1"/>
          </p:cNvPicPr>
          <p:nvPr/>
        </p:nvPicPr>
        <p:blipFill>
          <a:blip r:embed="rId3"/>
          <a:stretch>
            <a:fillRect/>
          </a:stretch>
        </p:blipFill>
        <p:spPr>
          <a:xfrm rot="16200000">
            <a:off x="8114001" y="2353273"/>
            <a:ext cx="2630600" cy="4625471"/>
          </a:xfrm>
          <a:prstGeom prst="rect">
            <a:avLst/>
          </a:prstGeom>
          <a:effectLst>
            <a:outerShdw blurRad="50800" dist="50800" dir="12000000" sx="103000" sy="103000" algn="ctr" rotWithShape="0">
              <a:schemeClr val="bg2">
                <a:lumMod val="40000"/>
                <a:lumOff val="60000"/>
              </a:schemeClr>
            </a:outerShdw>
          </a:effectLst>
        </p:spPr>
      </p:pic>
    </p:spTree>
    <p:extLst>
      <p:ext uri="{BB962C8B-B14F-4D97-AF65-F5344CB8AC3E}">
        <p14:creationId xmlns:p14="http://schemas.microsoft.com/office/powerpoint/2010/main" val="1334861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p:cNvSpPr txBox="1">
            <a:spLocks/>
          </p:cNvSpPr>
          <p:nvPr/>
        </p:nvSpPr>
        <p:spPr>
          <a:xfrm>
            <a:off x="0" y="0"/>
            <a:ext cx="12192000" cy="1155032"/>
          </a:xfrm>
          <a:prstGeom prst="rect">
            <a:avLst/>
          </a:prstGeom>
          <a:solidFill>
            <a:srgbClr val="0033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 Greenland Facts</a:t>
            </a:r>
          </a:p>
          <a:p>
            <a:pPr algn="ctr" fontAlgn="auto">
              <a:spcAft>
                <a:spcPts val="0"/>
              </a:spcAft>
              <a:defRPr/>
            </a:pPr>
            <a:r>
              <a:rPr lang="en-US" b="1" dirty="0" smtClean="0">
                <a:solidFill>
                  <a:schemeClr val="bg1"/>
                </a:solidFill>
                <a:latin typeface="Gill Sans MT" panose="020B0502020104020203" pitchFamily="34" charset="0"/>
              </a:rPr>
              <a:t>Country</a:t>
            </a:r>
          </a:p>
          <a:p>
            <a:pPr algn="ctr" fontAlgn="auto">
              <a:spcAft>
                <a:spcPts val="0"/>
              </a:spcAft>
              <a:defRPr/>
            </a:pPr>
            <a:endParaRPr lang="en-US" b="1" dirty="0" smtClean="0">
              <a:solidFill>
                <a:schemeClr val="bg1"/>
              </a:solidFill>
              <a:latin typeface="Gill Sans MT" panose="020B0502020104020203" pitchFamily="34" charset="0"/>
            </a:endParaRPr>
          </a:p>
          <a:p>
            <a:pPr algn="ctr" fontAlgn="auto">
              <a:spcAft>
                <a:spcPts val="0"/>
              </a:spcAft>
              <a:defRPr/>
            </a:pPr>
            <a:endParaRPr lang="en-US" sz="3100" b="1" dirty="0">
              <a:solidFill>
                <a:schemeClr val="bg1"/>
              </a:solidFill>
              <a:latin typeface="Gill Sans MT" panose="020B0502020104020203" pitchFamily="34" charset="0"/>
            </a:endParaRPr>
          </a:p>
        </p:txBody>
      </p:sp>
      <p:sp>
        <p:nvSpPr>
          <p:cNvPr id="3" name="Tekstfelt 2"/>
          <p:cNvSpPr txBox="1"/>
          <p:nvPr/>
        </p:nvSpPr>
        <p:spPr>
          <a:xfrm>
            <a:off x="1309026" y="1270535"/>
            <a:ext cx="7032183" cy="2369880"/>
          </a:xfrm>
          <a:prstGeom prst="rect">
            <a:avLst/>
          </a:prstGeom>
          <a:noFill/>
        </p:spPr>
        <p:txBody>
          <a:bodyPr wrap="square" rtlCol="0">
            <a:spAutoFit/>
          </a:bodyPr>
          <a:lstStyle/>
          <a:p>
            <a:pPr>
              <a:lnSpc>
                <a:spcPct val="150000"/>
              </a:lnSpc>
            </a:pPr>
            <a:r>
              <a:rPr lang="en-US" sz="2000" b="1" dirty="0" smtClean="0">
                <a:solidFill>
                  <a:srgbClr val="0000CC"/>
                </a:solidFill>
              </a:rPr>
              <a:t>LANGUAGE</a:t>
            </a:r>
            <a:endParaRPr lang="en-US" sz="2000" dirty="0"/>
          </a:p>
          <a:p>
            <a:pPr marL="285750" indent="-285750">
              <a:lnSpc>
                <a:spcPct val="150000"/>
              </a:lnSpc>
              <a:buFont typeface="Wingdings" panose="05000000000000000000" pitchFamily="2" charset="2"/>
              <a:buChar char="q"/>
            </a:pPr>
            <a:r>
              <a:rPr lang="da-DK" sz="2000" b="1" dirty="0" err="1" smtClean="0"/>
              <a:t>Greenlandic</a:t>
            </a:r>
            <a:r>
              <a:rPr lang="da-DK" sz="2000" b="1" dirty="0" smtClean="0"/>
              <a:t> </a:t>
            </a:r>
            <a:r>
              <a:rPr lang="da-DK" sz="2000" b="1" dirty="0"/>
              <a:t>(</a:t>
            </a:r>
            <a:r>
              <a:rPr lang="da-DK" sz="2000" b="1" dirty="0" err="1"/>
              <a:t>Kalaallisut</a:t>
            </a:r>
            <a:r>
              <a:rPr lang="da-DK" sz="2000" b="1" dirty="0"/>
              <a:t>), </a:t>
            </a:r>
            <a:r>
              <a:rPr lang="da-DK" sz="2000" b="1" dirty="0" smtClean="0"/>
              <a:t>Danish, English (</a:t>
            </a:r>
            <a:r>
              <a:rPr lang="da-DK" sz="2000" b="1" dirty="0" err="1" smtClean="0"/>
              <a:t>mining</a:t>
            </a:r>
            <a:r>
              <a:rPr lang="da-DK" sz="2000" b="1" dirty="0" smtClean="0"/>
              <a:t>)</a:t>
            </a:r>
            <a:endParaRPr lang="en-US" sz="2000" b="1" dirty="0" smtClean="0"/>
          </a:p>
          <a:p>
            <a:endParaRPr lang="en-US" sz="2000" b="1" dirty="0" smtClean="0">
              <a:solidFill>
                <a:srgbClr val="0000CC"/>
              </a:solidFill>
            </a:endParaRPr>
          </a:p>
          <a:p>
            <a:pPr>
              <a:lnSpc>
                <a:spcPct val="150000"/>
              </a:lnSpc>
            </a:pPr>
            <a:endParaRPr lang="en-US" sz="2000" dirty="0" smtClean="0"/>
          </a:p>
          <a:p>
            <a:pPr marL="285750" indent="-285750">
              <a:buFont typeface="Wingdings" panose="05000000000000000000" pitchFamily="2" charset="2"/>
              <a:buChar char="q"/>
            </a:pPr>
            <a:endParaRPr lang="en-US" sz="2000" dirty="0"/>
          </a:p>
          <a:p>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863" y="1207910"/>
            <a:ext cx="3235663" cy="2103181"/>
          </a:xfrm>
          <a:prstGeom prst="rect">
            <a:avLst/>
          </a:prstGeom>
        </p:spPr>
      </p:pic>
      <p:sp>
        <p:nvSpPr>
          <p:cNvPr id="6" name="Tekstfelt 5"/>
          <p:cNvSpPr txBox="1"/>
          <p:nvPr/>
        </p:nvSpPr>
        <p:spPr>
          <a:xfrm>
            <a:off x="1337910" y="2502571"/>
            <a:ext cx="6025304" cy="4385816"/>
          </a:xfrm>
          <a:prstGeom prst="rect">
            <a:avLst/>
          </a:prstGeom>
          <a:noFill/>
        </p:spPr>
        <p:txBody>
          <a:bodyPr wrap="none" rtlCol="0">
            <a:spAutoFit/>
          </a:bodyPr>
          <a:lstStyle/>
          <a:p>
            <a:r>
              <a:rPr lang="en-US" b="1" dirty="0">
                <a:solidFill>
                  <a:srgbClr val="0000CC"/>
                </a:solidFill>
              </a:rPr>
              <a:t>POPULATION</a:t>
            </a:r>
            <a:endParaRPr lang="en-US" dirty="0"/>
          </a:p>
          <a:p>
            <a:pPr marL="285750" indent="-285750">
              <a:lnSpc>
                <a:spcPct val="150000"/>
              </a:lnSpc>
              <a:buFont typeface="Wingdings" panose="05000000000000000000" pitchFamily="2" charset="2"/>
              <a:buChar char="q"/>
            </a:pPr>
            <a:r>
              <a:rPr lang="en-US" b="1" dirty="0"/>
              <a:t>Population: 55.877 people living in Greenland</a:t>
            </a:r>
          </a:p>
          <a:p>
            <a:pPr marL="285750" indent="-285750">
              <a:lnSpc>
                <a:spcPct val="150000"/>
              </a:lnSpc>
              <a:buFont typeface="Wingdings" panose="05000000000000000000" pitchFamily="2" charset="2"/>
              <a:buChar char="q"/>
            </a:pPr>
            <a:r>
              <a:rPr lang="en-US" b="1" dirty="0"/>
              <a:t>89.2% born in Greenland, 10.8% born outside </a:t>
            </a:r>
            <a:r>
              <a:rPr lang="en-US" b="1" dirty="0" smtClean="0"/>
              <a:t>Greenland</a:t>
            </a:r>
          </a:p>
          <a:p>
            <a:pPr>
              <a:lnSpc>
                <a:spcPct val="150000"/>
              </a:lnSpc>
            </a:pPr>
            <a:endParaRPr lang="en-US" b="1" dirty="0" smtClean="0">
              <a:solidFill>
                <a:srgbClr val="0000CC"/>
              </a:solidFill>
            </a:endParaRPr>
          </a:p>
          <a:p>
            <a:pPr>
              <a:lnSpc>
                <a:spcPct val="150000"/>
              </a:lnSpc>
            </a:pPr>
            <a:r>
              <a:rPr lang="en-US" b="1" dirty="0" smtClean="0">
                <a:solidFill>
                  <a:srgbClr val="0000CC"/>
                </a:solidFill>
              </a:rPr>
              <a:t>FOREIGN NATIONALITIES LIVING IN GREENLAND </a:t>
            </a:r>
          </a:p>
          <a:p>
            <a:pPr>
              <a:lnSpc>
                <a:spcPct val="150000"/>
              </a:lnSpc>
            </a:pPr>
            <a:r>
              <a:rPr lang="en-US" b="1" dirty="0" smtClean="0"/>
              <a:t>Iceland </a:t>
            </a:r>
            <a:r>
              <a:rPr lang="en-US" b="1" dirty="0"/>
              <a:t>(204), Thailand (175), Philippines (162), Sweden (98), </a:t>
            </a:r>
            <a:endParaRPr lang="en-US" b="1" dirty="0" smtClean="0"/>
          </a:p>
          <a:p>
            <a:pPr>
              <a:lnSpc>
                <a:spcPct val="150000"/>
              </a:lnSpc>
            </a:pPr>
            <a:r>
              <a:rPr lang="en-US" b="1" dirty="0"/>
              <a:t> </a:t>
            </a:r>
            <a:r>
              <a:rPr lang="en-US" b="1" dirty="0" smtClean="0"/>
              <a:t>    Norway </a:t>
            </a:r>
            <a:r>
              <a:rPr lang="en-US" b="1" dirty="0"/>
              <a:t>(62), </a:t>
            </a:r>
            <a:r>
              <a:rPr lang="en-US" b="1" dirty="0" smtClean="0"/>
              <a:t>Germany </a:t>
            </a:r>
            <a:r>
              <a:rPr lang="en-US" b="1" dirty="0"/>
              <a:t>(50), USA (41), other (265</a:t>
            </a:r>
            <a:r>
              <a:rPr lang="en-US" b="1" dirty="0" smtClean="0"/>
              <a:t>)</a:t>
            </a:r>
          </a:p>
          <a:p>
            <a:pPr>
              <a:lnSpc>
                <a:spcPct val="150000"/>
              </a:lnSpc>
            </a:pPr>
            <a:endParaRPr lang="en-US" b="1" dirty="0" smtClean="0">
              <a:solidFill>
                <a:srgbClr val="0000CC"/>
              </a:solidFill>
            </a:endParaRPr>
          </a:p>
          <a:p>
            <a:pPr>
              <a:lnSpc>
                <a:spcPct val="150000"/>
              </a:lnSpc>
            </a:pPr>
            <a:r>
              <a:rPr lang="en-US" b="1" dirty="0" smtClean="0">
                <a:solidFill>
                  <a:srgbClr val="0000CC"/>
                </a:solidFill>
              </a:rPr>
              <a:t>DENMARK</a:t>
            </a:r>
            <a:endParaRPr lang="en-US" dirty="0"/>
          </a:p>
          <a:p>
            <a:pPr marL="342900" indent="-342900">
              <a:lnSpc>
                <a:spcPct val="150000"/>
              </a:lnSpc>
              <a:buFont typeface="Wingdings" panose="05000000000000000000" pitchFamily="2" charset="2"/>
              <a:buChar char="q"/>
            </a:pPr>
            <a:r>
              <a:rPr lang="en-US" b="1" dirty="0" smtClean="0"/>
              <a:t>Approx</a:t>
            </a:r>
            <a:r>
              <a:rPr lang="en-US" b="1" dirty="0"/>
              <a:t>. 15.000 Greenlanders </a:t>
            </a:r>
            <a:r>
              <a:rPr lang="en-US" b="1" dirty="0" smtClean="0"/>
              <a:t>live </a:t>
            </a:r>
            <a:r>
              <a:rPr lang="en-US" b="1" dirty="0"/>
              <a:t>in Denmark</a:t>
            </a:r>
          </a:p>
          <a:p>
            <a:endParaRPr lang="da-DK" dirty="0"/>
          </a:p>
        </p:txBody>
      </p:sp>
    </p:spTree>
    <p:extLst>
      <p:ext uri="{BB962C8B-B14F-4D97-AF65-F5344CB8AC3E}">
        <p14:creationId xmlns:p14="http://schemas.microsoft.com/office/powerpoint/2010/main" val="23560569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Activities</a:t>
            </a:r>
            <a:endParaRPr lang="en-US" b="1" dirty="0">
              <a:latin typeface="Gill Sans MT" panose="020B0502020104020203" pitchFamily="34" charset="0"/>
            </a:endParaRPr>
          </a:p>
        </p:txBody>
      </p:sp>
      <p:sp>
        <p:nvSpPr>
          <p:cNvPr id="2" name="Tekstfelt 1"/>
          <p:cNvSpPr txBox="1"/>
          <p:nvPr/>
        </p:nvSpPr>
        <p:spPr>
          <a:xfrm>
            <a:off x="0" y="1204110"/>
            <a:ext cx="7206558" cy="3785652"/>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2016 – Present – </a:t>
            </a:r>
            <a:r>
              <a:rPr lang="da-DK" sz="2000" b="1" dirty="0" err="1" smtClean="0"/>
              <a:t>Arctic</a:t>
            </a:r>
            <a:r>
              <a:rPr lang="da-DK" sz="2000" b="1" dirty="0" smtClean="0"/>
              <a:t> Semester</a:t>
            </a:r>
          </a:p>
          <a:p>
            <a:endParaRPr lang="da-DK" sz="2000" b="1" dirty="0"/>
          </a:p>
          <a:p>
            <a:pPr marL="342900" indent="-342900">
              <a:buFont typeface="Wingdings" panose="05000000000000000000" pitchFamily="2" charset="2"/>
              <a:buChar char="q"/>
            </a:pPr>
            <a:r>
              <a:rPr lang="da-DK" sz="2000" b="1" dirty="0" smtClean="0"/>
              <a:t>Collaboration with Technical </a:t>
            </a:r>
            <a:r>
              <a:rPr lang="da-DK" sz="2000" b="1" dirty="0" err="1" smtClean="0"/>
              <a:t>University</a:t>
            </a:r>
            <a:r>
              <a:rPr lang="da-DK" sz="2000" b="1" dirty="0" smtClean="0"/>
              <a:t> of Denmark (DTU)</a:t>
            </a:r>
          </a:p>
          <a:p>
            <a:pPr marL="800100" lvl="1" indent="-342900">
              <a:buFont typeface="Arial" panose="020B0604020202020204" pitchFamily="34" charset="0"/>
              <a:buChar char="•"/>
            </a:pPr>
            <a:r>
              <a:rPr lang="da-DK" sz="2000" b="1" dirty="0" smtClean="0"/>
              <a:t>Safety, </a:t>
            </a:r>
            <a:r>
              <a:rPr lang="da-DK" sz="2000" b="1" dirty="0" err="1" smtClean="0"/>
              <a:t>Drilling</a:t>
            </a:r>
            <a:r>
              <a:rPr lang="da-DK" sz="2000" b="1" dirty="0" smtClean="0"/>
              <a:t> and Blasting – </a:t>
            </a:r>
            <a:r>
              <a:rPr lang="da-DK" sz="2000" b="1" dirty="0" err="1" smtClean="0"/>
              <a:t>Hands</a:t>
            </a:r>
            <a:r>
              <a:rPr lang="da-DK" sz="2000" b="1" dirty="0" smtClean="0"/>
              <a:t> on </a:t>
            </a:r>
            <a:r>
              <a:rPr lang="da-DK" sz="2000" b="1" dirty="0" err="1" smtClean="0"/>
              <a:t>training</a:t>
            </a:r>
            <a:r>
              <a:rPr lang="da-DK" sz="2000" b="1" dirty="0" smtClean="0"/>
              <a:t> for </a:t>
            </a:r>
            <a:r>
              <a:rPr lang="da-DK" sz="2000" b="1" dirty="0" err="1" smtClean="0"/>
              <a:t>MSc</a:t>
            </a:r>
            <a:r>
              <a:rPr lang="da-DK" sz="2000" b="1" dirty="0" smtClean="0"/>
              <a:t> &amp; </a:t>
            </a:r>
            <a:r>
              <a:rPr lang="da-DK" sz="2000" b="1" dirty="0" err="1" smtClean="0"/>
              <a:t>BSc</a:t>
            </a:r>
            <a:r>
              <a:rPr lang="da-DK" sz="2000" b="1" dirty="0" smtClean="0"/>
              <a:t> students from DTU and </a:t>
            </a:r>
            <a:r>
              <a:rPr lang="da-DK" sz="2000" b="1" dirty="0" err="1" smtClean="0"/>
              <a:t>their</a:t>
            </a:r>
            <a:r>
              <a:rPr lang="da-DK" sz="2000" b="1" dirty="0" smtClean="0"/>
              <a:t> partner </a:t>
            </a:r>
            <a:r>
              <a:rPr lang="da-DK" sz="2000" b="1" dirty="0" err="1" smtClean="0"/>
              <a:t>universities</a:t>
            </a:r>
            <a:r>
              <a:rPr lang="da-DK" sz="2000" b="1" dirty="0" smtClean="0"/>
              <a:t>:</a:t>
            </a:r>
          </a:p>
          <a:p>
            <a:pPr lvl="1"/>
            <a:endParaRPr lang="da-DK" sz="2000" b="1" dirty="0" smtClean="0"/>
          </a:p>
          <a:p>
            <a:pPr marL="800100" lvl="1" indent="-342900">
              <a:buFont typeface="Arial" panose="020B0604020202020204" pitchFamily="34" charset="0"/>
              <a:buChar char="•"/>
            </a:pPr>
            <a:r>
              <a:rPr lang="da-DK" sz="2000" b="1" dirty="0" err="1" smtClean="0"/>
              <a:t>University</a:t>
            </a:r>
            <a:r>
              <a:rPr lang="da-DK" sz="2000" b="1" dirty="0" smtClean="0"/>
              <a:t> of British Columbia</a:t>
            </a:r>
          </a:p>
          <a:p>
            <a:pPr marL="800100" lvl="1" indent="-342900">
              <a:buFont typeface="Arial" panose="020B0604020202020204" pitchFamily="34" charset="0"/>
              <a:buChar char="•"/>
            </a:pPr>
            <a:r>
              <a:rPr lang="da-DK" sz="2000" b="1" dirty="0" smtClean="0"/>
              <a:t>Hong Kong </a:t>
            </a:r>
            <a:r>
              <a:rPr lang="da-DK" sz="2000" b="1" dirty="0" err="1" smtClean="0"/>
              <a:t>University</a:t>
            </a:r>
            <a:r>
              <a:rPr lang="da-DK" sz="2000" b="1" dirty="0" smtClean="0"/>
              <a:t> of Science and Technology</a:t>
            </a:r>
          </a:p>
          <a:p>
            <a:pPr marL="800100" lvl="1" indent="-342900">
              <a:buFont typeface="Arial" panose="020B0604020202020204" pitchFamily="34" charset="0"/>
              <a:buChar char="•"/>
            </a:pPr>
            <a:r>
              <a:rPr lang="da-DK" sz="2000" b="1" dirty="0" smtClean="0"/>
              <a:t>Budapest </a:t>
            </a:r>
            <a:r>
              <a:rPr lang="da-DK" sz="2000" b="1" dirty="0" err="1" smtClean="0"/>
              <a:t>University</a:t>
            </a:r>
            <a:r>
              <a:rPr lang="da-DK" sz="2000" b="1" dirty="0" smtClean="0"/>
              <a:t> of Technology and </a:t>
            </a:r>
            <a:r>
              <a:rPr lang="da-DK" sz="2000" b="1" dirty="0" err="1" smtClean="0"/>
              <a:t>Economics</a:t>
            </a:r>
            <a:endParaRPr lang="da-DK" sz="2000" b="1" dirty="0" smtClean="0"/>
          </a:p>
          <a:p>
            <a:pPr marL="800100" lvl="1" indent="-342900">
              <a:buFont typeface="Arial" panose="020B0604020202020204" pitchFamily="34" charset="0"/>
              <a:buChar char="•"/>
            </a:pPr>
            <a:r>
              <a:rPr lang="da-DK" sz="2000" b="1" dirty="0" smtClean="0"/>
              <a:t>ETH </a:t>
            </a:r>
            <a:r>
              <a:rPr lang="da-DK" sz="2000" b="1" dirty="0" err="1" smtClean="0"/>
              <a:t>Zurich</a:t>
            </a:r>
            <a:r>
              <a:rPr lang="da-DK" sz="2000" b="1" dirty="0" smtClean="0"/>
              <a:t>, </a:t>
            </a:r>
            <a:r>
              <a:rPr lang="da-DK" sz="2000" b="1" dirty="0" err="1" smtClean="0"/>
              <a:t>Switzerland</a:t>
            </a:r>
            <a:endParaRPr lang="da-DK" sz="2000" b="1" dirty="0"/>
          </a:p>
          <a:p>
            <a:pPr lvl="1"/>
            <a:endParaRPr lang="da-DK" sz="2000" b="1" dirty="0"/>
          </a:p>
          <a:p>
            <a:pPr lvl="1"/>
            <a:r>
              <a:rPr lang="da-DK" sz="2000" b="1" dirty="0" smtClean="0"/>
              <a:t> </a:t>
            </a:r>
            <a:endParaRPr lang="da-DK" sz="2000" b="1" dirty="0"/>
          </a:p>
        </p:txBody>
      </p:sp>
      <p:pic>
        <p:nvPicPr>
          <p:cNvPr id="5" name="Bille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1002" y="1276538"/>
            <a:ext cx="4562946" cy="2566657"/>
          </a:xfrm>
          <a:prstGeom prst="rect">
            <a:avLst/>
          </a:prstGeom>
        </p:spPr>
      </p:pic>
      <p:pic>
        <p:nvPicPr>
          <p:cNvPr id="6" name="Billed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8506" y="3917886"/>
            <a:ext cx="4985442" cy="2804311"/>
          </a:xfrm>
          <a:prstGeom prst="rect">
            <a:avLst/>
          </a:prstGeom>
        </p:spPr>
      </p:pic>
    </p:spTree>
    <p:extLst>
      <p:ext uri="{BB962C8B-B14F-4D97-AF65-F5344CB8AC3E}">
        <p14:creationId xmlns:p14="http://schemas.microsoft.com/office/powerpoint/2010/main" val="25894182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439" y="1756372"/>
            <a:ext cx="5878561" cy="5002039"/>
          </a:xfrm>
          <a:prstGeom prst="rect">
            <a:avLst/>
          </a:prstGeom>
          <a:effectLst>
            <a:softEdge rad="127000"/>
          </a:effectLst>
        </p:spPr>
      </p:pic>
      <p:sp>
        <p:nvSpPr>
          <p:cNvPr id="8" name="Title 7"/>
          <p:cNvSpPr>
            <a:spLocks noGrp="1"/>
          </p:cNvSpPr>
          <p:nvPr>
            <p:ph type="title"/>
          </p:nvPr>
        </p:nvSpPr>
        <p:spPr>
          <a:xfrm>
            <a:off x="0" y="0"/>
            <a:ext cx="12192000" cy="1136528"/>
          </a:xfrm>
          <a:solidFill>
            <a:srgbClr val="003399"/>
          </a:solidFill>
        </p:spPr>
        <p:txBody>
          <a:bodyPr>
            <a:normAutofit/>
          </a:bodyPr>
          <a:lstStyle/>
          <a:p>
            <a:pPr algn="ctr"/>
            <a:r>
              <a:rPr lang="da-DK" b="1" dirty="0" smtClean="0">
                <a:latin typeface="Gill Sans MT" panose="020B0502020104020203" pitchFamily="34" charset="0"/>
              </a:rPr>
              <a:t>International </a:t>
            </a:r>
            <a:r>
              <a:rPr lang="da-DK" b="1" dirty="0" err="1" smtClean="0">
                <a:latin typeface="Gill Sans MT" panose="020B0502020104020203" pitchFamily="34" charset="0"/>
              </a:rPr>
              <a:t>Activities</a:t>
            </a:r>
            <a:endParaRPr lang="en-US" b="1" dirty="0">
              <a:latin typeface="Gill Sans MT" panose="020B0502020104020203" pitchFamily="34" charset="0"/>
            </a:endParaRPr>
          </a:p>
        </p:txBody>
      </p:sp>
      <p:sp>
        <p:nvSpPr>
          <p:cNvPr id="2" name="Tekstfelt 1"/>
          <p:cNvSpPr txBox="1"/>
          <p:nvPr/>
        </p:nvSpPr>
        <p:spPr>
          <a:xfrm>
            <a:off x="99588" y="1231270"/>
            <a:ext cx="6627137" cy="5940088"/>
          </a:xfrm>
          <a:prstGeom prst="rect">
            <a:avLst/>
          </a:prstGeom>
          <a:noFill/>
          <a:effectLst>
            <a:outerShdw blurRad="50800" dist="50800" dir="5400000" algn="ctr" rotWithShape="0">
              <a:srgbClr val="000000">
                <a:alpha val="0"/>
              </a:srgbClr>
            </a:outerShdw>
          </a:effectLst>
        </p:spPr>
        <p:txBody>
          <a:bodyPr wrap="square" rtlCol="0">
            <a:spAutoFit/>
          </a:bodyPr>
          <a:lstStyle/>
          <a:p>
            <a:r>
              <a:rPr lang="da-DK" sz="2000" b="1" dirty="0" smtClean="0"/>
              <a:t>2018 – </a:t>
            </a:r>
            <a:r>
              <a:rPr lang="da-DK" sz="2000" b="1" dirty="0" err="1" smtClean="0"/>
              <a:t>Educational</a:t>
            </a:r>
            <a:r>
              <a:rPr lang="da-DK" sz="2000" b="1" dirty="0" smtClean="0"/>
              <a:t> Exchange Ole Vig Videregående Skole, </a:t>
            </a:r>
            <a:r>
              <a:rPr lang="da-DK" sz="2000" b="1" dirty="0" err="1" smtClean="0"/>
              <a:t>Norway</a:t>
            </a:r>
            <a:endParaRPr lang="da-DK" sz="2000" b="1" dirty="0" smtClean="0"/>
          </a:p>
          <a:p>
            <a:endParaRPr lang="da-DK" sz="2000" b="1" dirty="0"/>
          </a:p>
          <a:p>
            <a:pPr marL="342900" indent="-342900">
              <a:buFont typeface="Wingdings" panose="05000000000000000000" pitchFamily="2" charset="2"/>
              <a:buChar char="q"/>
            </a:pPr>
            <a:r>
              <a:rPr lang="da-DK" sz="2000" b="1" dirty="0" smtClean="0"/>
              <a:t>5 </a:t>
            </a:r>
            <a:r>
              <a:rPr lang="da-DK" sz="2000" b="1" dirty="0" err="1" smtClean="0"/>
              <a:t>Norwegian</a:t>
            </a:r>
            <a:r>
              <a:rPr lang="da-DK" sz="2000" b="1" dirty="0" smtClean="0"/>
              <a:t> students </a:t>
            </a:r>
            <a:r>
              <a:rPr lang="da-DK" sz="2000" b="1" dirty="0" err="1" smtClean="0"/>
              <a:t>recieved</a:t>
            </a:r>
            <a:r>
              <a:rPr lang="da-DK" sz="2000" b="1" dirty="0" smtClean="0"/>
              <a:t> 3 </a:t>
            </a:r>
            <a:r>
              <a:rPr lang="da-DK" sz="2000" b="1" dirty="0" err="1" smtClean="0"/>
              <a:t>weeks</a:t>
            </a:r>
            <a:r>
              <a:rPr lang="da-DK" sz="2000" b="1" dirty="0" smtClean="0"/>
              <a:t> practical </a:t>
            </a:r>
            <a:r>
              <a:rPr lang="da-DK" sz="2000" b="1" dirty="0" err="1" smtClean="0"/>
              <a:t>training</a:t>
            </a:r>
            <a:r>
              <a:rPr lang="da-DK" sz="2000" b="1" dirty="0" smtClean="0"/>
              <a:t> with heavy </a:t>
            </a:r>
            <a:r>
              <a:rPr lang="da-DK" sz="2000" b="1" dirty="0" err="1" smtClean="0"/>
              <a:t>equipment</a:t>
            </a:r>
            <a:r>
              <a:rPr lang="da-DK" sz="2000" b="1" dirty="0" smtClean="0"/>
              <a:t> in Sisimiut. All </a:t>
            </a:r>
            <a:r>
              <a:rPr lang="da-DK" sz="2000" b="1" dirty="0" err="1" smtClean="0"/>
              <a:t>received</a:t>
            </a:r>
            <a:r>
              <a:rPr lang="da-DK" sz="2000" b="1" dirty="0" smtClean="0"/>
              <a:t> ASAS </a:t>
            </a:r>
            <a:r>
              <a:rPr lang="da-DK" sz="2000" b="1" dirty="0" err="1" smtClean="0"/>
              <a:t>certification</a:t>
            </a:r>
            <a:r>
              <a:rPr lang="da-DK" sz="2000" b="1" dirty="0" smtClean="0"/>
              <a:t> for:</a:t>
            </a:r>
          </a:p>
          <a:p>
            <a:pPr marL="800100" lvl="1" indent="-342900">
              <a:buFont typeface="Arial" panose="020B0604020202020204" pitchFamily="34" charset="0"/>
              <a:buChar char="•"/>
            </a:pPr>
            <a:r>
              <a:rPr lang="da-DK" sz="2000" b="1" dirty="0" smtClean="0"/>
              <a:t>Front end loader</a:t>
            </a:r>
          </a:p>
          <a:p>
            <a:pPr marL="800100" lvl="1" indent="-342900">
              <a:buFont typeface="Arial" panose="020B0604020202020204" pitchFamily="34" charset="0"/>
              <a:buChar char="•"/>
            </a:pPr>
            <a:r>
              <a:rPr lang="da-DK" sz="2000" b="1" dirty="0" smtClean="0"/>
              <a:t>Bulldozer</a:t>
            </a:r>
          </a:p>
          <a:p>
            <a:pPr marL="800100" lvl="1" indent="-342900">
              <a:buFont typeface="Arial" panose="020B0604020202020204" pitchFamily="34" charset="0"/>
              <a:buChar char="•"/>
            </a:pPr>
            <a:r>
              <a:rPr lang="da-DK" sz="2000" b="1" dirty="0" err="1" smtClean="0"/>
              <a:t>Excavator</a:t>
            </a:r>
            <a:endParaRPr lang="da-DK" sz="2000" b="1" dirty="0" smtClean="0"/>
          </a:p>
          <a:p>
            <a:pPr marL="800100" lvl="1" indent="-342900">
              <a:buFont typeface="Arial" panose="020B0604020202020204" pitchFamily="34" charset="0"/>
              <a:buChar char="•"/>
            </a:pPr>
            <a:r>
              <a:rPr lang="da-DK" sz="2000" b="1" dirty="0" smtClean="0"/>
              <a:t>Back-</a:t>
            </a:r>
            <a:r>
              <a:rPr lang="da-DK" sz="2000" b="1" dirty="0" err="1" smtClean="0"/>
              <a:t>hoe</a:t>
            </a:r>
            <a:endParaRPr lang="da-DK" sz="2000" b="1" dirty="0" smtClean="0"/>
          </a:p>
          <a:p>
            <a:pPr marL="800100" lvl="1" indent="-342900">
              <a:buFont typeface="Arial" panose="020B0604020202020204" pitchFamily="34" charset="0"/>
              <a:buChar char="•"/>
            </a:pPr>
            <a:r>
              <a:rPr lang="da-DK" sz="2000" b="1" dirty="0" smtClean="0"/>
              <a:t>Grader</a:t>
            </a:r>
          </a:p>
          <a:p>
            <a:pPr marL="800100" lvl="1" indent="-342900">
              <a:buFont typeface="Arial" panose="020B0604020202020204" pitchFamily="34" charset="0"/>
              <a:buChar char="•"/>
            </a:pPr>
            <a:r>
              <a:rPr lang="da-DK" sz="2000" b="1" dirty="0" smtClean="0"/>
              <a:t>Dump truck</a:t>
            </a:r>
          </a:p>
          <a:p>
            <a:pPr marL="800100" lvl="1" indent="-342900">
              <a:buFont typeface="Arial" panose="020B0604020202020204" pitchFamily="34" charset="0"/>
              <a:buChar char="•"/>
            </a:pPr>
            <a:endParaRPr lang="da-DK" sz="2000" b="1" dirty="0" smtClean="0"/>
          </a:p>
          <a:p>
            <a:pPr marL="800100" lvl="1" indent="-342900">
              <a:buFont typeface="Arial" panose="020B0604020202020204" pitchFamily="34" charset="0"/>
              <a:buChar char="•"/>
            </a:pPr>
            <a:r>
              <a:rPr lang="da-DK" sz="2000" b="1" dirty="0" smtClean="0"/>
              <a:t>An </a:t>
            </a:r>
            <a:r>
              <a:rPr lang="da-DK" sz="2000" b="1" dirty="0" err="1" smtClean="0"/>
              <a:t>Instructor</a:t>
            </a:r>
            <a:r>
              <a:rPr lang="da-DK" sz="2000" b="1" dirty="0" smtClean="0"/>
              <a:t> from Ole Vig </a:t>
            </a:r>
            <a:r>
              <a:rPr lang="da-DK" sz="2000" b="1" dirty="0" err="1" smtClean="0"/>
              <a:t>taught</a:t>
            </a:r>
            <a:r>
              <a:rPr lang="da-DK" sz="2000" b="1" dirty="0" smtClean="0"/>
              <a:t> </a:t>
            </a:r>
            <a:r>
              <a:rPr lang="da-DK" sz="2000" b="1" dirty="0" err="1" smtClean="0"/>
              <a:t>our</a:t>
            </a:r>
            <a:r>
              <a:rPr lang="da-DK" sz="2000" b="1" dirty="0" smtClean="0"/>
              <a:t> students land </a:t>
            </a:r>
            <a:r>
              <a:rPr lang="da-DK" sz="2000" b="1" dirty="0" err="1" smtClean="0"/>
              <a:t>survey</a:t>
            </a:r>
            <a:r>
              <a:rPr lang="da-DK" sz="2000" b="1" dirty="0" smtClean="0"/>
              <a:t> </a:t>
            </a:r>
            <a:r>
              <a:rPr lang="da-DK" sz="2000" b="1" dirty="0" err="1" smtClean="0"/>
              <a:t>techniques</a:t>
            </a:r>
            <a:r>
              <a:rPr lang="da-DK" sz="2000" b="1" dirty="0" smtClean="0"/>
              <a:t>. </a:t>
            </a:r>
            <a:r>
              <a:rPr lang="da-DK" sz="2000" b="1" dirty="0" err="1" smtClean="0"/>
              <a:t>Our</a:t>
            </a:r>
            <a:r>
              <a:rPr lang="da-DK" sz="2000" b="1" dirty="0" smtClean="0"/>
              <a:t> </a:t>
            </a:r>
            <a:r>
              <a:rPr lang="da-DK" sz="2000" b="1" dirty="0" err="1" smtClean="0"/>
              <a:t>instructor</a:t>
            </a:r>
            <a:r>
              <a:rPr lang="da-DK" sz="2000" b="1" dirty="0" smtClean="0"/>
              <a:t> </a:t>
            </a:r>
            <a:r>
              <a:rPr lang="da-DK" sz="2000" b="1" dirty="0" err="1" smtClean="0"/>
              <a:t>provided</a:t>
            </a:r>
            <a:r>
              <a:rPr lang="da-DK" sz="2000" b="1" dirty="0" smtClean="0"/>
              <a:t> </a:t>
            </a:r>
            <a:r>
              <a:rPr lang="da-DK" sz="2000" b="1" dirty="0" err="1" smtClean="0"/>
              <a:t>training</a:t>
            </a:r>
            <a:r>
              <a:rPr lang="da-DK" sz="2000" b="1" dirty="0" smtClean="0"/>
              <a:t> for the </a:t>
            </a:r>
            <a:r>
              <a:rPr lang="da-DK" sz="2000" b="1" dirty="0" err="1" smtClean="0"/>
              <a:t>Norwegian</a:t>
            </a:r>
            <a:r>
              <a:rPr lang="da-DK" sz="2000" b="1" dirty="0" smtClean="0"/>
              <a:t> students.</a:t>
            </a:r>
            <a:endParaRPr lang="da-DK" sz="2000" b="1" dirty="0"/>
          </a:p>
          <a:p>
            <a:pPr lvl="1"/>
            <a:endParaRPr lang="da-DK" sz="2000" b="1" dirty="0" smtClean="0"/>
          </a:p>
          <a:p>
            <a:pPr marL="800100" lvl="1" indent="-342900">
              <a:buFont typeface="Arial" panose="020B0604020202020204" pitchFamily="34" charset="0"/>
              <a:buChar char="•"/>
            </a:pPr>
            <a:endParaRPr lang="da-DK" sz="2000" b="1" dirty="0"/>
          </a:p>
          <a:p>
            <a:pPr lvl="1"/>
            <a:r>
              <a:rPr lang="da-DK" sz="2000" b="1" dirty="0" smtClean="0"/>
              <a:t> </a:t>
            </a:r>
            <a:endParaRPr lang="da-DK" sz="2000" b="1" dirty="0"/>
          </a:p>
        </p:txBody>
      </p:sp>
    </p:spTree>
    <p:extLst>
      <p:ext uri="{BB962C8B-B14F-4D97-AF65-F5344CB8AC3E}">
        <p14:creationId xmlns:p14="http://schemas.microsoft.com/office/powerpoint/2010/main" val="36433694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633" y="1813655"/>
            <a:ext cx="3351761" cy="2234507"/>
          </a:xfrm>
          <a:prstGeom prst="rect">
            <a:avLst/>
          </a:prstGeom>
          <a:effectLst>
            <a:softEdge rad="25400"/>
          </a:effectLst>
        </p:spPr>
      </p:pic>
      <p:pic>
        <p:nvPicPr>
          <p:cNvPr id="17" name="Billed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33" y="3907161"/>
            <a:ext cx="3194266" cy="2123847"/>
          </a:xfrm>
          <a:prstGeom prst="rect">
            <a:avLst/>
          </a:prstGeom>
          <a:effectLst>
            <a:softEdge rad="25400"/>
          </a:effectLst>
          <a:scene3d>
            <a:camera prst="orthographicFront"/>
            <a:lightRig rig="threePt" dir="t"/>
          </a:scene3d>
          <a:sp3d>
            <a:bevelT/>
          </a:sp3d>
        </p:spPr>
      </p:pic>
      <p:pic>
        <p:nvPicPr>
          <p:cNvPr id="18" name="Billed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9789" y="1782369"/>
            <a:ext cx="6197694" cy="4131796"/>
          </a:xfrm>
          <a:prstGeom prst="rect">
            <a:avLst/>
          </a:prstGeom>
          <a:effectLst>
            <a:softEdge rad="50800"/>
          </a:effectLst>
        </p:spPr>
      </p:pic>
      <p:sp>
        <p:nvSpPr>
          <p:cNvPr id="5" name="Rektangel 11"/>
          <p:cNvSpPr/>
          <p:nvPr/>
        </p:nvSpPr>
        <p:spPr>
          <a:xfrm>
            <a:off x="1356712" y="711419"/>
            <a:ext cx="9606012" cy="954107"/>
          </a:xfrm>
          <a:prstGeom prst="rect">
            <a:avLst/>
          </a:prstGeom>
        </p:spPr>
        <p:txBody>
          <a:bodyPr wrap="square">
            <a:spAutoFit/>
          </a:bodyPr>
          <a:lstStyle/>
          <a:p>
            <a:pPr algn="ctr">
              <a:buFontTx/>
              <a:buNone/>
            </a:pPr>
            <a:r>
              <a:rPr lang="en-US" sz="2000" b="1" cap="small" dirty="0">
                <a:solidFill>
                  <a:srgbClr val="333399"/>
                </a:solidFill>
                <a:latin typeface="Gill Sans MT" panose="020B0502020104020203" pitchFamily="34" charset="0"/>
              </a:rPr>
              <a:t>Canadian and international experiences </a:t>
            </a:r>
          </a:p>
          <a:p>
            <a:pPr algn="ctr">
              <a:buFontTx/>
              <a:buNone/>
            </a:pPr>
            <a:r>
              <a:rPr lang="da-DK" b="1" dirty="0" smtClean="0">
                <a:solidFill>
                  <a:srgbClr val="333399"/>
                </a:solidFill>
                <a:latin typeface="Gill Sans MT" panose="020B0502020104020203" pitchFamily="34" charset="0"/>
              </a:rPr>
              <a:t>PDAC </a:t>
            </a:r>
            <a:r>
              <a:rPr lang="da-DK" b="1" dirty="0" smtClean="0">
                <a:solidFill>
                  <a:srgbClr val="333399"/>
                </a:solidFill>
                <a:latin typeface="Gill Sans MT" panose="020B0502020104020203" pitchFamily="34" charset="0"/>
              </a:rPr>
              <a:t>2019</a:t>
            </a:r>
            <a:endParaRPr lang="en-US" b="1" dirty="0">
              <a:solidFill>
                <a:srgbClr val="333399"/>
              </a:solidFill>
              <a:latin typeface="Gill Sans MT" panose="020B0502020104020203" pitchFamily="34" charset="0"/>
            </a:endParaRPr>
          </a:p>
          <a:p>
            <a:pPr algn="ctr">
              <a:buFontTx/>
              <a:buNone/>
            </a:pPr>
            <a:r>
              <a:rPr lang="en-US" b="1" dirty="0">
                <a:solidFill>
                  <a:srgbClr val="333399"/>
                </a:solidFill>
                <a:latin typeface="Gill Sans MT" panose="020B0502020104020203" pitchFamily="34" charset="0"/>
              </a:rPr>
              <a:t>Hans Hinrichsen, General </a:t>
            </a:r>
            <a:r>
              <a:rPr lang="en-US" b="1" dirty="0" smtClean="0">
                <a:solidFill>
                  <a:srgbClr val="333399"/>
                </a:solidFill>
                <a:latin typeface="Gill Sans MT" panose="020B0502020104020203" pitchFamily="34" charset="0"/>
              </a:rPr>
              <a:t>Manager, Greenland School of Minerals &amp; Petroleum</a:t>
            </a:r>
            <a:endParaRPr lang="en-US" b="1" dirty="0">
              <a:solidFill>
                <a:srgbClr val="333399"/>
              </a:solidFill>
              <a:latin typeface="Gill Sans MT" panose="020B0502020104020203" pitchFamily="34" charset="0"/>
            </a:endParaRPr>
          </a:p>
        </p:txBody>
      </p:sp>
      <p:pic>
        <p:nvPicPr>
          <p:cNvPr id="8" name="Billede 11" descr="medium_44_NOORSI_56.jpg"/>
          <p:cNvPicPr>
            <a:picLocks noChangeAspect="1"/>
          </p:cNvPicPr>
          <p:nvPr/>
        </p:nvPicPr>
        <p:blipFill>
          <a:blip r:embed="rId5" cstate="print"/>
          <a:srcRect/>
          <a:stretch>
            <a:fillRect/>
          </a:stretch>
        </p:blipFill>
        <p:spPr bwMode="auto">
          <a:xfrm>
            <a:off x="6318346" y="5948297"/>
            <a:ext cx="1198983" cy="858417"/>
          </a:xfrm>
          <a:prstGeom prst="rect">
            <a:avLst/>
          </a:prstGeom>
          <a:noFill/>
          <a:ln w="9525">
            <a:noFill/>
            <a:miter lim="800000"/>
            <a:headEnd/>
            <a:tailEnd/>
          </a:ln>
        </p:spPr>
      </p:pic>
      <p:pic>
        <p:nvPicPr>
          <p:cNvPr id="9" name="Billede 16" descr="NFF_ uten tekst rgb.jpg"/>
          <p:cNvPicPr>
            <a:picLocks noChangeAspect="1"/>
          </p:cNvPicPr>
          <p:nvPr/>
        </p:nvPicPr>
        <p:blipFill>
          <a:blip r:embed="rId6" cstate="print"/>
          <a:srcRect/>
          <a:stretch>
            <a:fillRect/>
          </a:stretch>
        </p:blipFill>
        <p:spPr bwMode="auto">
          <a:xfrm>
            <a:off x="8040903" y="6176136"/>
            <a:ext cx="1437726" cy="588997"/>
          </a:xfrm>
          <a:prstGeom prst="rect">
            <a:avLst/>
          </a:prstGeom>
          <a:noFill/>
          <a:ln w="9525">
            <a:noFill/>
            <a:miter lim="800000"/>
            <a:headEnd/>
            <a:tailEnd/>
          </a:ln>
        </p:spPr>
      </p:pic>
      <p:pic>
        <p:nvPicPr>
          <p:cNvPr id="10" name="Billed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2731" y="220425"/>
            <a:ext cx="3433975" cy="512735"/>
          </a:xfrm>
          <a:prstGeom prst="rect">
            <a:avLst/>
          </a:prstGeom>
        </p:spPr>
      </p:pic>
      <p:pic>
        <p:nvPicPr>
          <p:cNvPr id="3" name="Billede 8" descr="EFEELogo.jpg"/>
          <p:cNvPicPr>
            <a:picLocks noChangeAspect="1"/>
          </p:cNvPicPr>
          <p:nvPr/>
        </p:nvPicPr>
        <p:blipFill>
          <a:blip r:embed="rId8" cstate="print"/>
          <a:srcRect/>
          <a:stretch>
            <a:fillRect/>
          </a:stretch>
        </p:blipFill>
        <p:spPr bwMode="auto">
          <a:xfrm>
            <a:off x="4748918" y="5932290"/>
            <a:ext cx="903649" cy="858008"/>
          </a:xfrm>
          <a:prstGeom prst="rect">
            <a:avLst/>
          </a:prstGeom>
          <a:noFill/>
          <a:ln w="9525">
            <a:noFill/>
            <a:miter lim="800000"/>
            <a:headEnd/>
            <a:tailEnd/>
          </a:ln>
        </p:spPr>
      </p:pic>
      <p:pic>
        <p:nvPicPr>
          <p:cNvPr id="4" name="Billede 3" descr="DSF_logo_text under_t_outline.png"/>
          <p:cNvPicPr>
            <a:picLocks noChangeAspect="1"/>
          </p:cNvPicPr>
          <p:nvPr/>
        </p:nvPicPr>
        <p:blipFill>
          <a:blip r:embed="rId9" cstate="print"/>
          <a:srcRect/>
          <a:stretch>
            <a:fillRect/>
          </a:stretch>
        </p:blipFill>
        <p:spPr bwMode="auto">
          <a:xfrm>
            <a:off x="10134514" y="6190801"/>
            <a:ext cx="1370155" cy="501438"/>
          </a:xfrm>
          <a:prstGeom prst="rect">
            <a:avLst/>
          </a:prstGeom>
          <a:noFill/>
          <a:ln w="9525">
            <a:noFill/>
            <a:miter lim="800000"/>
            <a:headEnd/>
            <a:tailEnd/>
          </a:ln>
        </p:spPr>
      </p:pic>
      <p:pic>
        <p:nvPicPr>
          <p:cNvPr id="2" name="Billede 6" descr="ASAS.bmp"/>
          <p:cNvPicPr>
            <a:picLocks noChangeAspect="1"/>
          </p:cNvPicPr>
          <p:nvPr/>
        </p:nvPicPr>
        <p:blipFill>
          <a:blip r:embed="rId10" cstate="print"/>
          <a:srcRect/>
          <a:stretch>
            <a:fillRect/>
          </a:stretch>
        </p:blipFill>
        <p:spPr bwMode="auto">
          <a:xfrm>
            <a:off x="3268848" y="5947849"/>
            <a:ext cx="845481" cy="858008"/>
          </a:xfrm>
          <a:prstGeom prst="rect">
            <a:avLst/>
          </a:prstGeom>
          <a:noFill/>
          <a:ln w="9525">
            <a:noFill/>
            <a:miter lim="800000"/>
            <a:headEnd/>
            <a:tailEnd/>
          </a:ln>
        </p:spPr>
      </p:pic>
      <p:pic>
        <p:nvPicPr>
          <p:cNvPr id="6" name="Billed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5665" y="6059734"/>
            <a:ext cx="1661880" cy="695775"/>
          </a:xfrm>
          <a:prstGeom prst="rect">
            <a:avLst/>
          </a:prstGeom>
        </p:spPr>
      </p:pic>
      <p:sp>
        <p:nvSpPr>
          <p:cNvPr id="7" name="Tekstfelt 6"/>
          <p:cNvSpPr txBox="1"/>
          <p:nvPr/>
        </p:nvSpPr>
        <p:spPr>
          <a:xfrm>
            <a:off x="4604094" y="2647938"/>
            <a:ext cx="2451056" cy="1200329"/>
          </a:xfrm>
          <a:prstGeom prst="rect">
            <a:avLst/>
          </a:prstGeom>
          <a:noFill/>
        </p:spPr>
        <p:txBody>
          <a:bodyPr wrap="square" rtlCol="0">
            <a:spAutoFit/>
          </a:bodyPr>
          <a:lstStyle/>
          <a:p>
            <a:pPr algn="ctr"/>
            <a:r>
              <a:rPr lang="da-DK" sz="3600" b="1" dirty="0" err="1" smtClean="0">
                <a:solidFill>
                  <a:srgbClr val="333399"/>
                </a:solidFill>
                <a:latin typeface="Gill Sans MT" panose="020B0502020104020203" pitchFamily="34" charset="0"/>
              </a:rPr>
              <a:t>Qujanoq</a:t>
            </a:r>
            <a:endParaRPr lang="da-DK" sz="3600" b="1" dirty="0" smtClean="0">
              <a:solidFill>
                <a:srgbClr val="333399"/>
              </a:solidFill>
              <a:latin typeface="Gill Sans MT" panose="020B0502020104020203" pitchFamily="34" charset="0"/>
            </a:endParaRPr>
          </a:p>
          <a:p>
            <a:pPr algn="ctr"/>
            <a:r>
              <a:rPr lang="da-DK" sz="3600" b="1" dirty="0" err="1" smtClean="0">
                <a:solidFill>
                  <a:srgbClr val="333399"/>
                </a:solidFill>
                <a:latin typeface="Gill Sans MT" panose="020B0502020104020203" pitchFamily="34" charset="0"/>
              </a:rPr>
              <a:t>Thank</a:t>
            </a:r>
            <a:r>
              <a:rPr lang="da-DK" sz="3600" b="1" dirty="0" smtClean="0">
                <a:solidFill>
                  <a:srgbClr val="333399"/>
                </a:solidFill>
                <a:latin typeface="Gill Sans MT" panose="020B0502020104020203" pitchFamily="34" charset="0"/>
              </a:rPr>
              <a:t> </a:t>
            </a:r>
            <a:r>
              <a:rPr lang="da-DK" sz="3600" b="1" dirty="0" err="1">
                <a:solidFill>
                  <a:srgbClr val="333399"/>
                </a:solidFill>
                <a:latin typeface="Gill Sans MT" panose="020B0502020104020203" pitchFamily="34" charset="0"/>
              </a:rPr>
              <a:t>y</a:t>
            </a:r>
            <a:r>
              <a:rPr lang="da-DK" sz="3600" b="1" dirty="0" err="1" smtClean="0">
                <a:solidFill>
                  <a:srgbClr val="333399"/>
                </a:solidFill>
                <a:latin typeface="Gill Sans MT" panose="020B0502020104020203" pitchFamily="34" charset="0"/>
              </a:rPr>
              <a:t>ou</a:t>
            </a:r>
            <a:endParaRPr lang="da-DK" sz="3600" b="1" dirty="0">
              <a:solidFill>
                <a:srgbClr val="333399"/>
              </a:solidFill>
              <a:latin typeface="Gill Sans MT" panose="020B0502020104020203" pitchFamily="34" charset="0"/>
            </a:endParaRPr>
          </a:p>
        </p:txBody>
      </p:sp>
      <p:pic>
        <p:nvPicPr>
          <p:cNvPr id="11" name="Billed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5983" y="1813655"/>
            <a:ext cx="2866931" cy="2150198"/>
          </a:xfrm>
          <a:prstGeom prst="rect">
            <a:avLst/>
          </a:prstGeom>
          <a:effectLst>
            <a:softEdge rad="25400"/>
          </a:effectLst>
        </p:spPr>
      </p:pic>
      <p:pic>
        <p:nvPicPr>
          <p:cNvPr id="15" name="Billed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983" y="3901180"/>
            <a:ext cx="1607978" cy="2143971"/>
          </a:xfrm>
          <a:prstGeom prst="rect">
            <a:avLst/>
          </a:prstGeom>
          <a:effectLst>
            <a:softEdge rad="0"/>
          </a:effectLst>
        </p:spPr>
      </p:pic>
      <p:pic>
        <p:nvPicPr>
          <p:cNvPr id="16" name="Billed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99535" y="4016529"/>
            <a:ext cx="1510859" cy="2014479"/>
          </a:xfrm>
          <a:prstGeom prst="rect">
            <a:avLst/>
          </a:prstGeom>
          <a:effectLst>
            <a:softEdge rad="0"/>
          </a:effectLst>
        </p:spPr>
      </p:pic>
      <p:pic>
        <p:nvPicPr>
          <p:cNvPr id="19" name="Billed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46403" y="4020323"/>
            <a:ext cx="1349886" cy="2024828"/>
          </a:xfrm>
          <a:prstGeom prst="rect">
            <a:avLst/>
          </a:prstGeom>
          <a:effectLst>
            <a:softEdge rad="0"/>
          </a:effectLst>
        </p:spPr>
      </p:pic>
    </p:spTree>
    <p:extLst>
      <p:ext uri="{BB962C8B-B14F-4D97-AF65-F5344CB8AC3E}">
        <p14:creationId xmlns:p14="http://schemas.microsoft.com/office/powerpoint/2010/main" val="30548156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0"/>
            <a:ext cx="12192000" cy="1156138"/>
          </a:xfrm>
          <a:prstGeom prst="rect">
            <a:avLst/>
          </a:prstGeom>
          <a:solidFill>
            <a:srgbClr val="0033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smtClean="0">
                <a:solidFill>
                  <a:schemeClr val="bg1"/>
                </a:solidFill>
                <a:latin typeface="Gill Sans MT" panose="020B0502020104020203" pitchFamily="34" charset="0"/>
              </a:rPr>
              <a:t> Greenland Facts</a:t>
            </a:r>
          </a:p>
          <a:p>
            <a:pPr algn="ctr" fontAlgn="auto">
              <a:spcAft>
                <a:spcPts val="0"/>
              </a:spcAft>
              <a:defRPr/>
            </a:pPr>
            <a:r>
              <a:rPr lang="en-US" b="1" dirty="0" smtClean="0">
                <a:solidFill>
                  <a:schemeClr val="bg1"/>
                </a:solidFill>
                <a:latin typeface="Gill Sans MT" panose="020B0502020104020203" pitchFamily="34" charset="0"/>
              </a:rPr>
              <a:t>Workforce</a:t>
            </a:r>
          </a:p>
          <a:p>
            <a:pPr algn="ctr" fontAlgn="auto">
              <a:spcAft>
                <a:spcPts val="0"/>
              </a:spcAft>
              <a:defRPr/>
            </a:pPr>
            <a:endParaRPr lang="en-US" b="1" dirty="0" smtClean="0">
              <a:solidFill>
                <a:schemeClr val="bg1"/>
              </a:solidFill>
              <a:latin typeface="Gill Sans MT" panose="020B0502020104020203" pitchFamily="34" charset="0"/>
            </a:endParaRPr>
          </a:p>
          <a:p>
            <a:pPr algn="ctr" fontAlgn="auto">
              <a:spcAft>
                <a:spcPts val="0"/>
              </a:spcAft>
              <a:defRPr/>
            </a:pPr>
            <a:endParaRPr lang="en-US" sz="3100" b="1" dirty="0">
              <a:solidFill>
                <a:schemeClr val="bg1"/>
              </a:solidFill>
              <a:latin typeface="Gill Sans MT" panose="020B0502020104020203" pitchFamily="34" charset="0"/>
            </a:endParaRPr>
          </a:p>
        </p:txBody>
      </p:sp>
      <p:sp>
        <p:nvSpPr>
          <p:cNvPr id="4" name="Tekstfelt 3"/>
          <p:cNvSpPr txBox="1"/>
          <p:nvPr/>
        </p:nvSpPr>
        <p:spPr>
          <a:xfrm>
            <a:off x="981769" y="1588169"/>
            <a:ext cx="8863901" cy="4524315"/>
          </a:xfrm>
          <a:prstGeom prst="rect">
            <a:avLst/>
          </a:prstGeom>
          <a:noFill/>
        </p:spPr>
        <p:txBody>
          <a:bodyPr wrap="none" rtlCol="0">
            <a:spAutoFit/>
          </a:bodyPr>
          <a:lstStyle/>
          <a:p>
            <a:r>
              <a:rPr lang="en-US" b="1" dirty="0">
                <a:solidFill>
                  <a:srgbClr val="0000CC"/>
                </a:solidFill>
              </a:rPr>
              <a:t>WORKFORCE</a:t>
            </a:r>
            <a:endParaRPr lang="en-US" dirty="0"/>
          </a:p>
          <a:p>
            <a:pPr marL="285750" indent="-285750">
              <a:buFont typeface="Wingdings" panose="05000000000000000000" pitchFamily="2" charset="2"/>
              <a:buChar char="q"/>
            </a:pPr>
            <a:r>
              <a:rPr lang="en-US" b="1" dirty="0" smtClean="0"/>
              <a:t>Approx</a:t>
            </a:r>
            <a:r>
              <a:rPr lang="en-US" b="1" dirty="0"/>
              <a:t>. </a:t>
            </a:r>
            <a:r>
              <a:rPr lang="en-US" b="1" dirty="0" smtClean="0"/>
              <a:t>26,844 </a:t>
            </a:r>
            <a:r>
              <a:rPr lang="en-US" b="1" dirty="0"/>
              <a:t>between 18-64 years of </a:t>
            </a:r>
            <a:r>
              <a:rPr lang="en-US" b="1" dirty="0" smtClean="0"/>
              <a:t>age</a:t>
            </a:r>
          </a:p>
          <a:p>
            <a:pPr marL="285750" indent="-285750">
              <a:buFont typeface="Wingdings" panose="05000000000000000000" pitchFamily="2" charset="2"/>
              <a:buChar char="q"/>
            </a:pPr>
            <a:r>
              <a:rPr lang="en-US" b="1" dirty="0" smtClean="0"/>
              <a:t>Unemployed per January 2018: </a:t>
            </a:r>
            <a:r>
              <a:rPr lang="da-DK" b="1" dirty="0"/>
              <a:t> </a:t>
            </a:r>
            <a:r>
              <a:rPr lang="da-DK" b="1" dirty="0" smtClean="0"/>
              <a:t>3.308</a:t>
            </a:r>
          </a:p>
          <a:p>
            <a:pPr marL="285750" indent="-285750">
              <a:buFont typeface="Wingdings" panose="05000000000000000000" pitchFamily="2" charset="2"/>
              <a:buChar char="q"/>
            </a:pPr>
            <a:r>
              <a:rPr lang="da-DK" b="1" dirty="0" smtClean="0"/>
              <a:t>15.245</a:t>
            </a:r>
            <a:r>
              <a:rPr lang="da-DK" dirty="0" smtClean="0"/>
              <a:t> </a:t>
            </a:r>
            <a:r>
              <a:rPr lang="da-DK" b="1" dirty="0" smtClean="0"/>
              <a:t>with </a:t>
            </a:r>
            <a:r>
              <a:rPr lang="da-DK" b="1" dirty="0" err="1" smtClean="0"/>
              <a:t>Primary</a:t>
            </a:r>
            <a:r>
              <a:rPr lang="da-DK" b="1" dirty="0" smtClean="0"/>
              <a:t> School Education (56.4%)</a:t>
            </a:r>
          </a:p>
          <a:p>
            <a:pPr marL="285750" indent="-285750">
              <a:buFont typeface="Wingdings" panose="05000000000000000000" pitchFamily="2" charset="2"/>
              <a:buChar char="q"/>
            </a:pPr>
            <a:r>
              <a:rPr lang="da-DK" b="1" dirty="0" smtClean="0"/>
              <a:t>6.679 </a:t>
            </a:r>
            <a:r>
              <a:rPr lang="da-DK" b="1" dirty="0" err="1" smtClean="0"/>
              <a:t>Vocational</a:t>
            </a:r>
            <a:r>
              <a:rPr lang="da-DK" b="1" dirty="0" smtClean="0"/>
              <a:t> Education (24.7%)</a:t>
            </a:r>
          </a:p>
          <a:p>
            <a:pPr marL="285750" indent="-285750">
              <a:buFont typeface="Wingdings" panose="05000000000000000000" pitchFamily="2" charset="2"/>
              <a:buChar char="q"/>
            </a:pPr>
            <a:r>
              <a:rPr lang="da-DK" b="1" dirty="0" smtClean="0"/>
              <a:t>3.773 </a:t>
            </a:r>
            <a:r>
              <a:rPr lang="da-DK" b="1" dirty="0" err="1" smtClean="0"/>
              <a:t>Higher</a:t>
            </a:r>
            <a:r>
              <a:rPr lang="da-DK" b="1" dirty="0" smtClean="0"/>
              <a:t> Education (14%)</a:t>
            </a:r>
          </a:p>
          <a:p>
            <a:pPr marL="285750" indent="-285750">
              <a:buFont typeface="Wingdings" panose="05000000000000000000" pitchFamily="2" charset="2"/>
              <a:buChar char="q"/>
            </a:pPr>
            <a:r>
              <a:rPr lang="da-DK" b="1" dirty="0" smtClean="0"/>
              <a:t>1.186 High School </a:t>
            </a:r>
            <a:endParaRPr lang="en-US" b="1" dirty="0"/>
          </a:p>
          <a:p>
            <a:endParaRPr lang="en-US" dirty="0"/>
          </a:p>
          <a:p>
            <a:r>
              <a:rPr lang="en-US" b="1" dirty="0">
                <a:solidFill>
                  <a:srgbClr val="0000CC"/>
                </a:solidFill>
              </a:rPr>
              <a:t>MATCH GROUPS</a:t>
            </a:r>
            <a:endParaRPr lang="en-US" dirty="0"/>
          </a:p>
          <a:p>
            <a:r>
              <a:rPr lang="en-US" b="1" dirty="0"/>
              <a:t>Match Group 1</a:t>
            </a:r>
          </a:p>
          <a:p>
            <a:pPr marL="342900" indent="-342900">
              <a:buFont typeface="Wingdings" panose="05000000000000000000" pitchFamily="2" charset="2"/>
              <a:buChar char="q"/>
            </a:pPr>
            <a:r>
              <a:rPr lang="en-US" dirty="0"/>
              <a:t>Ready to take a regular job </a:t>
            </a:r>
            <a:r>
              <a:rPr lang="en-US" dirty="0" smtClean="0"/>
              <a:t>    </a:t>
            </a:r>
            <a:r>
              <a:rPr lang="en-US" b="1" dirty="0" smtClean="0">
                <a:solidFill>
                  <a:srgbClr val="FF0000"/>
                </a:solidFill>
              </a:rPr>
              <a:t>1.712</a:t>
            </a:r>
            <a:endParaRPr lang="en-US" b="1" dirty="0">
              <a:solidFill>
                <a:srgbClr val="FF0000"/>
              </a:solidFill>
            </a:endParaRPr>
          </a:p>
          <a:p>
            <a:r>
              <a:rPr lang="en-US" b="1" dirty="0"/>
              <a:t>Match Group </a:t>
            </a:r>
            <a:r>
              <a:rPr lang="en-US" b="1" dirty="0" smtClean="0"/>
              <a:t>2 			</a:t>
            </a:r>
            <a:endParaRPr lang="en-US" b="1" dirty="0"/>
          </a:p>
          <a:p>
            <a:pPr marL="342900" indent="-342900">
              <a:buFont typeface="Wingdings" panose="05000000000000000000" pitchFamily="2" charset="2"/>
              <a:buChar char="q"/>
            </a:pPr>
            <a:r>
              <a:rPr lang="en-US" dirty="0"/>
              <a:t>Limitations in the ability to work, will need upgrading of </a:t>
            </a:r>
            <a:r>
              <a:rPr lang="en-US" dirty="0" smtClean="0"/>
              <a:t>competencies     </a:t>
            </a:r>
            <a:r>
              <a:rPr lang="en-US" b="1" dirty="0" smtClean="0">
                <a:solidFill>
                  <a:srgbClr val="FF0000"/>
                </a:solidFill>
              </a:rPr>
              <a:t>941</a:t>
            </a:r>
            <a:r>
              <a:rPr lang="en-US" dirty="0" smtClean="0"/>
              <a:t> </a:t>
            </a:r>
            <a:endParaRPr lang="en-US" dirty="0"/>
          </a:p>
          <a:p>
            <a:r>
              <a:rPr lang="en-US" b="1" dirty="0"/>
              <a:t>Match Group 3</a:t>
            </a:r>
          </a:p>
          <a:p>
            <a:pPr marL="342900" indent="-342900">
              <a:buFont typeface="Wingdings" panose="05000000000000000000" pitchFamily="2" charset="2"/>
              <a:buChar char="q"/>
            </a:pPr>
            <a:r>
              <a:rPr lang="en-US" dirty="0"/>
              <a:t>Can not receive employment-oriented offers, must receive support, treatment, etc</a:t>
            </a:r>
            <a:r>
              <a:rPr lang="en-US" dirty="0" smtClean="0"/>
              <a:t>.     </a:t>
            </a:r>
            <a:r>
              <a:rPr lang="en-US" b="1" dirty="0" smtClean="0">
                <a:solidFill>
                  <a:srgbClr val="FF0000"/>
                </a:solidFill>
              </a:rPr>
              <a:t>83</a:t>
            </a:r>
            <a:endParaRPr lang="en-US" b="1" dirty="0">
              <a:solidFill>
                <a:srgbClr val="FF0000"/>
              </a:solidFill>
            </a:endParaRPr>
          </a:p>
          <a:p>
            <a:endParaRPr lang="da-DK" dirty="0"/>
          </a:p>
        </p:txBody>
      </p:sp>
      <p:pic>
        <p:nvPicPr>
          <p:cNvPr id="5" name="Billed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7112" y="1156138"/>
            <a:ext cx="2711597" cy="3386986"/>
          </a:xfrm>
          <a:prstGeom prst="rect">
            <a:avLst/>
          </a:prstGeom>
        </p:spPr>
      </p:pic>
    </p:spTree>
    <p:extLst>
      <p:ext uri="{BB962C8B-B14F-4D97-AF65-F5344CB8AC3E}">
        <p14:creationId xmlns:p14="http://schemas.microsoft.com/office/powerpoint/2010/main" val="25191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063" y="5532769"/>
            <a:ext cx="2337591" cy="619026"/>
          </a:xfrm>
          <a:prstGeom prst="rect">
            <a:avLst/>
          </a:prstGeom>
        </p:spPr>
      </p:pic>
      <p:pic>
        <p:nvPicPr>
          <p:cNvPr id="3" name="Pladsholder til billede 10"/>
          <p:cNvPicPr>
            <a:picLocks noChangeAspect="1"/>
          </p:cNvPicPr>
          <p:nvPr/>
        </p:nvPicPr>
        <p:blipFill>
          <a:blip r:embed="rId4">
            <a:extLst>
              <a:ext uri="{28A0092B-C50C-407E-A947-70E740481C1C}">
                <a14:useLocalDpi xmlns:a14="http://schemas.microsoft.com/office/drawing/2010/main" val="0"/>
              </a:ext>
            </a:extLst>
          </a:blip>
          <a:srcRect t="13151" b="13151"/>
          <a:stretch>
            <a:fillRect/>
          </a:stretch>
        </p:blipFill>
        <p:spPr>
          <a:xfrm>
            <a:off x="7419243" y="4396925"/>
            <a:ext cx="2297594" cy="1730061"/>
          </a:xfrm>
          <a:prstGeom prst="rect">
            <a:avLst/>
          </a:prstGeom>
        </p:spPr>
      </p:pic>
      <p:pic>
        <p:nvPicPr>
          <p:cNvPr id="4" name="Picture Placeholder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31" y="4403682"/>
            <a:ext cx="2295145" cy="1618095"/>
          </a:xfrm>
          <a:prstGeom prst="rect">
            <a:avLst/>
          </a:prstGeom>
        </p:spPr>
      </p:pic>
      <p:pic>
        <p:nvPicPr>
          <p:cNvPr id="5" name="Picture Placeholder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5659" y="4403682"/>
            <a:ext cx="2291743" cy="1864126"/>
          </a:xfrm>
          <a:prstGeom prst="rect">
            <a:avLst/>
          </a:prstGeom>
        </p:spPr>
      </p:pic>
      <p:pic>
        <p:nvPicPr>
          <p:cNvPr id="6" name="Billed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65" y="1359026"/>
            <a:ext cx="12177182" cy="2749141"/>
          </a:xfrm>
          <a:prstGeom prst="rect">
            <a:avLst/>
          </a:prstGeom>
        </p:spPr>
      </p:pic>
      <p:sp>
        <p:nvSpPr>
          <p:cNvPr id="7" name="Title 3"/>
          <p:cNvSpPr txBox="1">
            <a:spLocks/>
          </p:cNvSpPr>
          <p:nvPr/>
        </p:nvSpPr>
        <p:spPr>
          <a:xfrm>
            <a:off x="10513" y="4513"/>
            <a:ext cx="12181487" cy="1349295"/>
          </a:xfrm>
          <a:prstGeom prst="rect">
            <a:avLst/>
          </a:prstGeom>
          <a:solidFill>
            <a:srgbClr val="003399"/>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da-DK" sz="3600" dirty="0" err="1" smtClean="0">
                <a:solidFill>
                  <a:schemeClr val="bg1"/>
                </a:solidFill>
                <a:latin typeface="Gill Sans MT" panose="020B0502020104020203" pitchFamily="34" charset="0"/>
              </a:rPr>
              <a:t>Teknikimik</a:t>
            </a:r>
            <a:r>
              <a:rPr lang="da-DK" sz="3600" dirty="0" smtClean="0">
                <a:solidFill>
                  <a:schemeClr val="bg1"/>
                </a:solidFill>
                <a:latin typeface="Gill Sans MT" panose="020B0502020104020203" pitchFamily="34" charset="0"/>
              </a:rPr>
              <a:t> Ilinniarfik – Tech College Greenland (KTI)</a:t>
            </a:r>
            <a:br>
              <a:rPr lang="da-DK" sz="3600" dirty="0" smtClean="0">
                <a:solidFill>
                  <a:schemeClr val="bg1"/>
                </a:solidFill>
                <a:latin typeface="Gill Sans MT" panose="020B0502020104020203" pitchFamily="34" charset="0"/>
              </a:rPr>
            </a:br>
            <a:r>
              <a:rPr lang="da-DK" sz="3600" dirty="0" smtClean="0">
                <a:solidFill>
                  <a:schemeClr val="bg1"/>
                </a:solidFill>
                <a:latin typeface="Gill Sans MT" panose="020B0502020104020203" pitchFamily="34" charset="0"/>
              </a:rPr>
              <a:t>Sisimiut &amp; Nuuk, Greenland</a:t>
            </a:r>
            <a:endParaRPr lang="en-US" sz="3600" dirty="0">
              <a:solidFill>
                <a:schemeClr val="bg1"/>
              </a:solidFill>
              <a:latin typeface="Gill Sans MT" panose="020B0502020104020203" pitchFamily="34" charset="0"/>
            </a:endParaRPr>
          </a:p>
        </p:txBody>
      </p:sp>
      <p:sp>
        <p:nvSpPr>
          <p:cNvPr id="8" name="Tekstfelt 7"/>
          <p:cNvSpPr txBox="1"/>
          <p:nvPr/>
        </p:nvSpPr>
        <p:spPr>
          <a:xfrm>
            <a:off x="-10241" y="6406114"/>
            <a:ext cx="2314880" cy="338553"/>
          </a:xfrm>
          <a:prstGeom prst="rect">
            <a:avLst/>
          </a:prstGeom>
          <a:solidFill>
            <a:srgbClr val="003399"/>
          </a:solidFill>
        </p:spPr>
        <p:txBody>
          <a:bodyPr wrap="square" rtlCol="0">
            <a:spAutoFit/>
          </a:bodyPr>
          <a:lstStyle/>
          <a:p>
            <a:r>
              <a:rPr lang="da-DK" sz="1600" b="1" dirty="0" smtClean="0">
                <a:solidFill>
                  <a:schemeClr val="bg1"/>
                </a:solidFill>
                <a:latin typeface="Gill Sans MT" panose="020B0502020104020203" pitchFamily="34" charset="0"/>
              </a:rPr>
              <a:t>KTI GUX Sisimiut</a:t>
            </a:r>
            <a:endParaRPr lang="da-DK" sz="1600" b="1" dirty="0">
              <a:solidFill>
                <a:schemeClr val="bg1"/>
              </a:solidFill>
              <a:latin typeface="Gill Sans MT" panose="020B0502020104020203" pitchFamily="34" charset="0"/>
            </a:endParaRPr>
          </a:p>
        </p:txBody>
      </p:sp>
      <p:pic>
        <p:nvPicPr>
          <p:cNvPr id="13" name="Billed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6856" y="4403682"/>
            <a:ext cx="2311434" cy="1129087"/>
          </a:xfrm>
          <a:prstGeom prst="rect">
            <a:avLst/>
          </a:prstGeom>
        </p:spPr>
      </p:pic>
      <p:pic>
        <p:nvPicPr>
          <p:cNvPr id="14" name="Pladsholder til billede 21"/>
          <p:cNvPicPr>
            <a:picLocks noChangeAspect="1"/>
          </p:cNvPicPr>
          <p:nvPr/>
        </p:nvPicPr>
        <p:blipFill>
          <a:blip r:embed="rId9">
            <a:extLst>
              <a:ext uri="{28A0092B-C50C-407E-A947-70E740481C1C}">
                <a14:useLocalDpi xmlns:a14="http://schemas.microsoft.com/office/drawing/2010/main" val="0"/>
              </a:ext>
            </a:extLst>
          </a:blip>
          <a:srcRect t="11387" b="11387"/>
          <a:stretch>
            <a:fillRect/>
          </a:stretch>
        </p:blipFill>
        <p:spPr>
          <a:xfrm>
            <a:off x="2501447" y="4402143"/>
            <a:ext cx="2305749" cy="1736202"/>
          </a:xfrm>
          <a:prstGeom prst="rect">
            <a:avLst/>
          </a:prstGeom>
        </p:spPr>
      </p:pic>
      <p:sp>
        <p:nvSpPr>
          <p:cNvPr id="15" name="Tekstfelt 14"/>
          <p:cNvSpPr txBox="1"/>
          <p:nvPr/>
        </p:nvSpPr>
        <p:spPr>
          <a:xfrm>
            <a:off x="2471472" y="6374744"/>
            <a:ext cx="2314880" cy="338554"/>
          </a:xfrm>
          <a:prstGeom prst="rect">
            <a:avLst/>
          </a:prstGeom>
          <a:solidFill>
            <a:srgbClr val="003399"/>
          </a:solidFill>
        </p:spPr>
        <p:txBody>
          <a:bodyPr wrap="square" rtlCol="0">
            <a:spAutoFit/>
          </a:bodyPr>
          <a:lstStyle/>
          <a:p>
            <a:r>
              <a:rPr lang="da-DK" sz="1600" b="1" dirty="0" smtClean="0">
                <a:solidFill>
                  <a:schemeClr val="bg1"/>
                </a:solidFill>
                <a:latin typeface="Gill Sans MT" panose="020B0502020104020203" pitchFamily="34" charset="0"/>
              </a:rPr>
              <a:t>Carpenters &amp; </a:t>
            </a:r>
            <a:r>
              <a:rPr lang="da-DK" sz="1600" b="1" dirty="0" err="1" smtClean="0">
                <a:solidFill>
                  <a:schemeClr val="bg1"/>
                </a:solidFill>
                <a:latin typeface="Gill Sans MT" panose="020B0502020104020203" pitchFamily="34" charset="0"/>
              </a:rPr>
              <a:t>Painters</a:t>
            </a:r>
            <a:endParaRPr lang="da-DK" sz="1600" b="1" dirty="0">
              <a:solidFill>
                <a:schemeClr val="bg1"/>
              </a:solidFill>
              <a:latin typeface="Gill Sans MT" panose="020B0502020104020203" pitchFamily="34" charset="0"/>
            </a:endParaRPr>
          </a:p>
        </p:txBody>
      </p:sp>
      <p:sp>
        <p:nvSpPr>
          <p:cNvPr id="16" name="Tekstfelt 15"/>
          <p:cNvSpPr txBox="1"/>
          <p:nvPr/>
        </p:nvSpPr>
        <p:spPr>
          <a:xfrm>
            <a:off x="4975659" y="6271367"/>
            <a:ext cx="2314880" cy="584775"/>
          </a:xfrm>
          <a:prstGeom prst="rect">
            <a:avLst/>
          </a:prstGeom>
          <a:solidFill>
            <a:srgbClr val="003399"/>
          </a:solidFill>
        </p:spPr>
        <p:txBody>
          <a:bodyPr wrap="square" rtlCol="0">
            <a:spAutoFit/>
          </a:bodyPr>
          <a:lstStyle/>
          <a:p>
            <a:r>
              <a:rPr lang="da-DK" sz="1600" b="1" dirty="0" smtClean="0">
                <a:solidFill>
                  <a:schemeClr val="bg1"/>
                </a:solidFill>
                <a:latin typeface="Gill Sans MT" panose="020B0502020104020203" pitchFamily="34" charset="0"/>
              </a:rPr>
              <a:t>Building &amp; Construction School</a:t>
            </a:r>
            <a:endParaRPr lang="da-DK" sz="1600" b="1" dirty="0">
              <a:solidFill>
                <a:schemeClr val="bg1"/>
              </a:solidFill>
              <a:latin typeface="Gill Sans MT" panose="020B0502020104020203" pitchFamily="34" charset="0"/>
            </a:endParaRPr>
          </a:p>
        </p:txBody>
      </p:sp>
      <p:sp>
        <p:nvSpPr>
          <p:cNvPr id="17" name="Tekstfelt 16"/>
          <p:cNvSpPr txBox="1"/>
          <p:nvPr/>
        </p:nvSpPr>
        <p:spPr>
          <a:xfrm>
            <a:off x="7420483" y="6126986"/>
            <a:ext cx="2314880" cy="584775"/>
          </a:xfrm>
          <a:prstGeom prst="rect">
            <a:avLst/>
          </a:prstGeom>
          <a:solidFill>
            <a:srgbClr val="003399"/>
          </a:solidFill>
        </p:spPr>
        <p:txBody>
          <a:bodyPr wrap="square" rtlCol="0">
            <a:spAutoFit/>
          </a:bodyPr>
          <a:lstStyle/>
          <a:p>
            <a:r>
              <a:rPr lang="da-DK" sz="1600" b="1" dirty="0" smtClean="0">
                <a:solidFill>
                  <a:schemeClr val="bg1"/>
                </a:solidFill>
                <a:latin typeface="Gill Sans MT" panose="020B0502020104020203" pitchFamily="34" charset="0"/>
              </a:rPr>
              <a:t>Greenland School of Minerals &amp; Petroleum</a:t>
            </a:r>
            <a:endParaRPr lang="da-DK" sz="1600" b="1" dirty="0">
              <a:solidFill>
                <a:schemeClr val="bg1"/>
              </a:solidFill>
              <a:latin typeface="Gill Sans MT" panose="020B0502020104020203" pitchFamily="34" charset="0"/>
            </a:endParaRPr>
          </a:p>
        </p:txBody>
      </p:sp>
      <p:sp>
        <p:nvSpPr>
          <p:cNvPr id="18" name="Tekstfelt 17"/>
          <p:cNvSpPr txBox="1"/>
          <p:nvPr/>
        </p:nvSpPr>
        <p:spPr>
          <a:xfrm>
            <a:off x="9913537" y="6343551"/>
            <a:ext cx="2314880" cy="338553"/>
          </a:xfrm>
          <a:prstGeom prst="rect">
            <a:avLst/>
          </a:prstGeom>
          <a:solidFill>
            <a:srgbClr val="003399"/>
          </a:solidFill>
        </p:spPr>
        <p:txBody>
          <a:bodyPr wrap="square" rtlCol="0">
            <a:spAutoFit/>
          </a:bodyPr>
          <a:lstStyle/>
          <a:p>
            <a:r>
              <a:rPr lang="da-DK" sz="1600" b="1" dirty="0" smtClean="0">
                <a:solidFill>
                  <a:schemeClr val="bg1"/>
                </a:solidFill>
                <a:latin typeface="Gill Sans MT" panose="020B0502020104020203" pitchFamily="34" charset="0"/>
              </a:rPr>
              <a:t>Language Courses</a:t>
            </a:r>
            <a:endParaRPr lang="da-DK" sz="1600" b="1"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3098216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dsholder til indhold 6"/>
          <p:cNvSpPr txBox="1">
            <a:spLocks/>
          </p:cNvSpPr>
          <p:nvPr/>
        </p:nvSpPr>
        <p:spPr>
          <a:xfrm>
            <a:off x="467543" y="1318661"/>
            <a:ext cx="11188651" cy="40324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200"/>
              </a:lnSpc>
              <a:buFontTx/>
              <a:buNone/>
            </a:pPr>
            <a:r>
              <a:rPr lang="en-US" sz="2000" b="1" dirty="0" smtClean="0">
                <a:solidFill>
                  <a:srgbClr val="339966"/>
                </a:solidFill>
                <a:latin typeface="Gill Sans MT" panose="020B0502020104020203" pitchFamily="34" charset="0"/>
              </a:rPr>
              <a:t>2008</a:t>
            </a:r>
            <a:r>
              <a:rPr lang="en-US" sz="2000" b="1" dirty="0" smtClean="0">
                <a:latin typeface="Gill Sans MT" panose="020B0502020104020203" pitchFamily="34" charset="0"/>
              </a:rPr>
              <a:t> 		</a:t>
            </a:r>
            <a:r>
              <a:rPr lang="en-US" sz="2000" dirty="0" smtClean="0">
                <a:latin typeface="Gill Sans MT" panose="020B0502020104020203" pitchFamily="34" charset="0"/>
              </a:rPr>
              <a:t>Started as “</a:t>
            </a:r>
            <a:r>
              <a:rPr lang="en-US" sz="2000" dirty="0" err="1" smtClean="0">
                <a:latin typeface="Gill Sans MT" panose="020B0502020104020203" pitchFamily="34" charset="0"/>
              </a:rPr>
              <a:t>Bjergværksskolen</a:t>
            </a:r>
            <a:r>
              <a:rPr lang="en-US" sz="2000" dirty="0" smtClean="0">
                <a:latin typeface="Gill Sans MT" panose="020B0502020104020203" pitchFamily="34" charset="0"/>
              </a:rPr>
              <a:t>” (School of Mountain Work)</a:t>
            </a:r>
          </a:p>
          <a:p>
            <a:pPr>
              <a:lnSpc>
                <a:spcPts val="1200"/>
              </a:lnSpc>
              <a:buFont typeface="Arial" panose="020B0604020202020204" pitchFamily="34" charset="0"/>
              <a:buNone/>
            </a:pPr>
            <a:r>
              <a:rPr lang="en-US" sz="2000" dirty="0" smtClean="0">
                <a:latin typeface="Gill Sans MT" panose="020B0502020104020203" pitchFamily="34" charset="0"/>
              </a:rPr>
              <a:t>            		-  At the </a:t>
            </a:r>
            <a:r>
              <a:rPr lang="en-US" sz="2000" b="1" dirty="0" smtClean="0">
                <a:latin typeface="Gill Sans MT" panose="020B0502020104020203" pitchFamily="34" charset="0"/>
              </a:rPr>
              <a:t>KTI Building &amp; Construction School</a:t>
            </a:r>
            <a:endParaRPr lang="en-US" sz="2000" dirty="0" smtClean="0">
              <a:latin typeface="Gill Sans MT" panose="020B0502020104020203" pitchFamily="34" charset="0"/>
            </a:endParaRPr>
          </a:p>
          <a:p>
            <a:pPr>
              <a:buFontTx/>
              <a:buNone/>
            </a:pPr>
            <a:r>
              <a:rPr lang="en-US" sz="2000" b="1" dirty="0" smtClean="0">
                <a:solidFill>
                  <a:srgbClr val="339933"/>
                </a:solidFill>
                <a:latin typeface="Gill Sans MT" panose="020B0502020104020203" pitchFamily="34" charset="0"/>
              </a:rPr>
              <a:t>2010 </a:t>
            </a:r>
            <a:r>
              <a:rPr lang="en-US" sz="2000" dirty="0" smtClean="0">
                <a:latin typeface="Gill Sans MT" panose="020B0502020104020203" pitchFamily="34" charset="0"/>
              </a:rPr>
              <a:t>		Inauguration of a new school building </a:t>
            </a:r>
          </a:p>
          <a:p>
            <a:pPr>
              <a:lnSpc>
                <a:spcPts val="1200"/>
              </a:lnSpc>
              <a:buFontTx/>
              <a:buAutoNum type="arabicPlain" startAt="2011"/>
            </a:pPr>
            <a:r>
              <a:rPr lang="en-US" sz="2000" b="1" dirty="0" smtClean="0">
                <a:solidFill>
                  <a:srgbClr val="339933"/>
                </a:solidFill>
                <a:latin typeface="Gill Sans MT" panose="020B0502020104020203" pitchFamily="34" charset="0"/>
              </a:rPr>
              <a:t>     		</a:t>
            </a:r>
            <a:r>
              <a:rPr lang="en-US" sz="2000" dirty="0" smtClean="0">
                <a:latin typeface="Gill Sans MT" panose="020B0502020104020203" pitchFamily="34" charset="0"/>
              </a:rPr>
              <a:t>Mining- &amp; Entrepreneur School name change to “</a:t>
            </a:r>
            <a:r>
              <a:rPr lang="en-US" sz="2000" i="1" dirty="0" err="1" smtClean="0">
                <a:latin typeface="Gill Sans MT" panose="020B0502020104020203" pitchFamily="34" charset="0"/>
              </a:rPr>
              <a:t>Råstofskolen</a:t>
            </a:r>
            <a:r>
              <a:rPr lang="en-US" sz="2000" dirty="0" smtClean="0">
                <a:latin typeface="Gill Sans MT" panose="020B0502020104020203" pitchFamily="34" charset="0"/>
              </a:rPr>
              <a:t>” and its English name:</a:t>
            </a:r>
          </a:p>
          <a:p>
            <a:pPr>
              <a:lnSpc>
                <a:spcPct val="100000"/>
              </a:lnSpc>
              <a:spcBef>
                <a:spcPts val="0"/>
              </a:spcBef>
              <a:buFont typeface="Arial" panose="020B0604020202020204" pitchFamily="34" charset="0"/>
              <a:buNone/>
            </a:pPr>
            <a:r>
              <a:rPr lang="en-US" sz="2000" dirty="0" smtClean="0">
                <a:latin typeface="Gill Sans MT" panose="020B0502020104020203" pitchFamily="34" charset="0"/>
              </a:rPr>
              <a:t>			</a:t>
            </a:r>
            <a:r>
              <a:rPr lang="en-US" sz="2000" b="1" i="1" dirty="0" smtClean="0">
                <a:latin typeface="Gill Sans MT" panose="020B0502020104020203" pitchFamily="34" charset="0"/>
              </a:rPr>
              <a:t>Greenland School of Minerals &amp; Petroleum</a:t>
            </a:r>
          </a:p>
          <a:p>
            <a:pPr>
              <a:lnSpc>
                <a:spcPct val="100000"/>
              </a:lnSpc>
              <a:spcBef>
                <a:spcPts val="0"/>
              </a:spcBef>
              <a:buFont typeface="Arial" panose="020B0604020202020204" pitchFamily="34" charset="0"/>
              <a:buNone/>
            </a:pPr>
            <a:r>
              <a:rPr lang="en-US" sz="2000" dirty="0" smtClean="0">
                <a:latin typeface="Gill Sans MT" panose="020B0502020104020203" pitchFamily="34" charset="0"/>
              </a:rPr>
              <a:t>		 	- On- &amp; offshore education activities </a:t>
            </a:r>
          </a:p>
          <a:p>
            <a:pPr>
              <a:buFontTx/>
              <a:buNone/>
            </a:pPr>
            <a:r>
              <a:rPr lang="en-US" sz="2000" b="1" dirty="0" smtClean="0">
                <a:solidFill>
                  <a:srgbClr val="339933"/>
                </a:solidFill>
                <a:latin typeface="Gill Sans MT" panose="020B0502020104020203" pitchFamily="34" charset="0"/>
              </a:rPr>
              <a:t>2012</a:t>
            </a:r>
            <a:r>
              <a:rPr lang="en-US" sz="2000" b="1" dirty="0" smtClean="0">
                <a:latin typeface="Gill Sans MT" panose="020B0502020104020203" pitchFamily="34" charset="0"/>
              </a:rPr>
              <a:t> </a:t>
            </a:r>
            <a:r>
              <a:rPr lang="en-US" sz="2000" dirty="0" smtClean="0">
                <a:latin typeface="Gill Sans MT" panose="020B0502020104020203" pitchFamily="34" charset="0"/>
              </a:rPr>
              <a:t>		Apprenticeship programs added </a:t>
            </a:r>
          </a:p>
          <a:p>
            <a:pPr>
              <a:buFontTx/>
              <a:buNone/>
            </a:pPr>
            <a:r>
              <a:rPr lang="en-US" sz="2000" b="1" dirty="0" smtClean="0">
                <a:solidFill>
                  <a:srgbClr val="339933"/>
                </a:solidFill>
                <a:latin typeface="Gill Sans MT" panose="020B0502020104020203" pitchFamily="34" charset="0"/>
              </a:rPr>
              <a:t>2013</a:t>
            </a:r>
            <a:r>
              <a:rPr lang="en-US" sz="2000" b="1" dirty="0" smtClean="0">
                <a:latin typeface="Gill Sans MT" panose="020B0502020104020203" pitchFamily="34" charset="0"/>
              </a:rPr>
              <a:t> </a:t>
            </a:r>
            <a:r>
              <a:rPr lang="en-US" sz="2000" dirty="0" smtClean="0">
                <a:latin typeface="Gill Sans MT" panose="020B0502020104020203" pitchFamily="34" charset="0"/>
              </a:rPr>
              <a:t>		Nunavut collaboration established</a:t>
            </a:r>
          </a:p>
          <a:p>
            <a:pPr>
              <a:buFontTx/>
              <a:buNone/>
            </a:pPr>
            <a:r>
              <a:rPr lang="en-US" sz="2000" b="1" dirty="0" smtClean="0">
                <a:solidFill>
                  <a:srgbClr val="339933"/>
                </a:solidFill>
                <a:latin typeface="Gill Sans MT" panose="020B0502020104020203" pitchFamily="34" charset="0"/>
              </a:rPr>
              <a:t>2014</a:t>
            </a:r>
            <a:r>
              <a:rPr lang="en-US" sz="2000" b="1" dirty="0" smtClean="0">
                <a:latin typeface="Gill Sans MT" panose="020B0502020104020203" pitchFamily="34" charset="0"/>
              </a:rPr>
              <a:t> </a:t>
            </a:r>
            <a:r>
              <a:rPr lang="en-US" sz="2000" dirty="0" smtClean="0">
                <a:latin typeface="Gill Sans MT" panose="020B0502020104020203" pitchFamily="34" charset="0"/>
              </a:rPr>
              <a:t>		Future planning: courses, equipment, facilities</a:t>
            </a:r>
          </a:p>
          <a:p>
            <a:pPr marL="0" indent="0">
              <a:lnSpc>
                <a:spcPts val="1500"/>
              </a:lnSpc>
              <a:spcBef>
                <a:spcPts val="0"/>
              </a:spcBef>
              <a:buFont typeface="Arial" panose="020B0604020202020204" pitchFamily="34" charset="0"/>
              <a:buNone/>
            </a:pPr>
            <a:endParaRPr lang="en-US" sz="2000" b="1" dirty="0" smtClean="0">
              <a:latin typeface="Gill Sans MT" panose="020B0502020104020203" pitchFamily="34" charset="0"/>
            </a:endParaRPr>
          </a:p>
          <a:p>
            <a:pPr marL="0" indent="0">
              <a:lnSpc>
                <a:spcPts val="1500"/>
              </a:lnSpc>
              <a:spcBef>
                <a:spcPts val="0"/>
              </a:spcBef>
              <a:buFont typeface="Arial" panose="020B0604020202020204" pitchFamily="34" charset="0"/>
              <a:buNone/>
            </a:pPr>
            <a:r>
              <a:rPr lang="en-US" sz="2000" b="1" dirty="0" smtClean="0">
                <a:solidFill>
                  <a:srgbClr val="339933"/>
                </a:solidFill>
                <a:latin typeface="Gill Sans MT" panose="020B0502020104020203" pitchFamily="34" charset="0"/>
              </a:rPr>
              <a:t>2015</a:t>
            </a:r>
            <a:r>
              <a:rPr lang="en-US" sz="2000" dirty="0" smtClean="0">
                <a:latin typeface="Gill Sans MT" panose="020B0502020104020203" pitchFamily="34" charset="0"/>
              </a:rPr>
              <a:t> </a:t>
            </a:r>
            <a:r>
              <a:rPr lang="en-US" sz="2000" dirty="0" smtClean="0">
                <a:solidFill>
                  <a:srgbClr val="339933"/>
                </a:solidFill>
                <a:latin typeface="Gill Sans MT" panose="020B0502020104020203" pitchFamily="34" charset="0"/>
              </a:rPr>
              <a:t>&amp;</a:t>
            </a:r>
            <a:r>
              <a:rPr lang="en-US" sz="2000" dirty="0" smtClean="0">
                <a:latin typeface="Gill Sans MT" panose="020B0502020104020203" pitchFamily="34" charset="0"/>
              </a:rPr>
              <a:t>		Launching of Industry Specific Courses </a:t>
            </a:r>
          </a:p>
          <a:p>
            <a:pPr marL="0" indent="0">
              <a:lnSpc>
                <a:spcPct val="100000"/>
              </a:lnSpc>
              <a:spcBef>
                <a:spcPts val="0"/>
              </a:spcBef>
              <a:buFont typeface="Arial" panose="020B0604020202020204" pitchFamily="34" charset="0"/>
              <a:buNone/>
            </a:pPr>
            <a:endParaRPr lang="en-US" sz="2000" b="1" dirty="0" smtClean="0">
              <a:latin typeface="Gill Sans MT" panose="020B0502020104020203" pitchFamily="34" charset="0"/>
            </a:endParaRPr>
          </a:p>
          <a:p>
            <a:pPr marL="0" indent="0">
              <a:lnSpc>
                <a:spcPct val="100000"/>
              </a:lnSpc>
              <a:spcBef>
                <a:spcPts val="0"/>
              </a:spcBef>
              <a:buFont typeface="Arial" panose="020B0604020202020204" pitchFamily="34" charset="0"/>
              <a:buNone/>
            </a:pPr>
            <a:r>
              <a:rPr lang="en-US" sz="2000" b="1" dirty="0" smtClean="0">
                <a:solidFill>
                  <a:srgbClr val="339933"/>
                </a:solidFill>
                <a:latin typeface="Gill Sans MT" panose="020B0502020104020203" pitchFamily="34" charset="0"/>
              </a:rPr>
              <a:t>2016</a:t>
            </a:r>
            <a:r>
              <a:rPr lang="en-US" sz="2000" dirty="0" smtClean="0">
                <a:latin typeface="Gill Sans MT" panose="020B0502020104020203" pitchFamily="34" charset="0"/>
              </a:rPr>
              <a:t>      	“Rigging &amp; Lifting</a:t>
            </a:r>
            <a:r>
              <a:rPr lang="en-US" sz="2000" i="1" dirty="0" smtClean="0">
                <a:latin typeface="Gill Sans MT" panose="020B0502020104020203" pitchFamily="34" charset="0"/>
              </a:rPr>
              <a:t>” </a:t>
            </a:r>
            <a:r>
              <a:rPr lang="en-US" sz="2000" dirty="0" smtClean="0">
                <a:latin typeface="Gill Sans MT" panose="020B0502020104020203" pitchFamily="34" charset="0"/>
              </a:rPr>
              <a:t>(construction work, mining, airports, </a:t>
            </a:r>
            <a:r>
              <a:rPr lang="en-US" sz="2000" dirty="0">
                <a:latin typeface="Gill Sans MT" panose="020B0502020104020203" pitchFamily="34" charset="0"/>
              </a:rPr>
              <a:t>h</a:t>
            </a:r>
            <a:r>
              <a:rPr lang="en-US" sz="2000" dirty="0" smtClean="0">
                <a:latin typeface="Gill Sans MT" panose="020B0502020104020203" pitchFamily="34" charset="0"/>
              </a:rPr>
              <a:t>arbors, etc.)</a:t>
            </a:r>
          </a:p>
          <a:p>
            <a:pPr marL="0" indent="0">
              <a:lnSpc>
                <a:spcPct val="100000"/>
              </a:lnSpc>
              <a:spcBef>
                <a:spcPts val="0"/>
              </a:spcBef>
              <a:buFont typeface="Arial" panose="020B0604020202020204" pitchFamily="34" charset="0"/>
              <a:buNone/>
            </a:pPr>
            <a:r>
              <a:rPr lang="en-US" sz="2000" i="1" dirty="0" smtClean="0">
                <a:latin typeface="Gill Sans MT" panose="020B0502020104020203" pitchFamily="34" charset="0"/>
              </a:rPr>
              <a:t>	 	”</a:t>
            </a:r>
            <a:r>
              <a:rPr lang="en-US" sz="2000" dirty="0" smtClean="0">
                <a:latin typeface="Gill Sans MT" panose="020B0502020104020203" pitchFamily="34" charset="0"/>
              </a:rPr>
              <a:t>Basic Laboratory Technician” (TNG Ruby Mine)</a:t>
            </a:r>
          </a:p>
          <a:p>
            <a:pPr marL="0" indent="0">
              <a:lnSpc>
                <a:spcPts val="1500"/>
              </a:lnSpc>
              <a:spcBef>
                <a:spcPts val="0"/>
              </a:spcBef>
              <a:buFont typeface="Arial" panose="020B0604020202020204" pitchFamily="34" charset="0"/>
              <a:buNone/>
            </a:pPr>
            <a:endParaRPr lang="en-US" sz="2000" dirty="0" smtClean="0">
              <a:latin typeface="Gill Sans MT" panose="020B0502020104020203" pitchFamily="34" charset="0"/>
            </a:endParaRPr>
          </a:p>
          <a:p>
            <a:pPr>
              <a:lnSpc>
                <a:spcPts val="1500"/>
              </a:lnSpc>
              <a:spcBef>
                <a:spcPts val="0"/>
              </a:spcBef>
              <a:buFont typeface="Arial" panose="020B0604020202020204" pitchFamily="34" charset="0"/>
              <a:buNone/>
            </a:pPr>
            <a:r>
              <a:rPr lang="en-US" sz="2000" b="1" dirty="0" smtClean="0">
                <a:solidFill>
                  <a:srgbClr val="339933"/>
                </a:solidFill>
                <a:latin typeface="Gill Sans MT" panose="020B0502020104020203" pitchFamily="34" charset="0"/>
              </a:rPr>
              <a:t>2016</a:t>
            </a:r>
            <a:r>
              <a:rPr lang="en-US" sz="2000" b="1" dirty="0" smtClean="0">
                <a:latin typeface="Gill Sans MT" panose="020B0502020104020203" pitchFamily="34" charset="0"/>
              </a:rPr>
              <a:t> 		</a:t>
            </a:r>
            <a:r>
              <a:rPr lang="en-US" sz="2000" dirty="0" smtClean="0">
                <a:latin typeface="Gill Sans MT" panose="020B0502020104020203" pitchFamily="34" charset="0"/>
              </a:rPr>
              <a:t>Nunavut Arctic College/KTI Memorandum of Understanding (MOU) </a:t>
            </a:r>
          </a:p>
          <a:p>
            <a:pPr>
              <a:lnSpc>
                <a:spcPts val="700"/>
              </a:lnSpc>
              <a:spcBef>
                <a:spcPts val="0"/>
              </a:spcBef>
              <a:buFont typeface="Arial" panose="020B0604020202020204" pitchFamily="34" charset="0"/>
              <a:buNone/>
            </a:pPr>
            <a:r>
              <a:rPr lang="en-US" sz="2000" i="1" dirty="0" smtClean="0">
                <a:latin typeface="Gill Sans MT" panose="020B0502020104020203" pitchFamily="34" charset="0"/>
              </a:rPr>
              <a:t>	</a:t>
            </a:r>
            <a:endParaRPr lang="en-US" sz="2000" dirty="0" smtClean="0">
              <a:latin typeface="Gill Sans MT" panose="020B0502020104020203" pitchFamily="34" charset="0"/>
            </a:endParaRPr>
          </a:p>
          <a:p>
            <a:pPr marL="0" indent="0">
              <a:lnSpc>
                <a:spcPts val="1500"/>
              </a:lnSpc>
              <a:spcBef>
                <a:spcPts val="0"/>
              </a:spcBef>
              <a:buFont typeface="Arial" panose="020B0604020202020204" pitchFamily="34" charset="0"/>
              <a:buNone/>
            </a:pPr>
            <a:r>
              <a:rPr lang="en-US" sz="2000" b="1" dirty="0" smtClean="0">
                <a:solidFill>
                  <a:srgbClr val="339933"/>
                </a:solidFill>
                <a:latin typeface="Gill Sans MT" panose="020B0502020104020203" pitchFamily="34" charset="0"/>
              </a:rPr>
              <a:t>2016</a:t>
            </a:r>
            <a:r>
              <a:rPr lang="en-US" sz="2000" dirty="0" smtClean="0">
                <a:latin typeface="Gill Sans MT" panose="020B0502020104020203" pitchFamily="34" charset="0"/>
              </a:rPr>
              <a:t> 		</a:t>
            </a:r>
            <a:r>
              <a:rPr lang="en-US" sz="2000" i="1" dirty="0" smtClean="0">
                <a:latin typeface="Gill Sans MT" panose="020B0502020104020203" pitchFamily="34" charset="0"/>
              </a:rPr>
              <a:t>The School’s first apprentices graduated in June 2016 (Journeymen’s Certificates)</a:t>
            </a:r>
          </a:p>
          <a:p>
            <a:pPr marL="0" indent="0">
              <a:lnSpc>
                <a:spcPts val="1500"/>
              </a:lnSpc>
              <a:spcBef>
                <a:spcPts val="0"/>
              </a:spcBef>
              <a:buNone/>
            </a:pPr>
            <a:endParaRPr lang="en-US" sz="1600" dirty="0">
              <a:latin typeface="Gill Sans MT" panose="020B0502020104020203" pitchFamily="34" charset="0"/>
            </a:endParaRPr>
          </a:p>
          <a:p>
            <a:pPr>
              <a:lnSpc>
                <a:spcPts val="1500"/>
              </a:lnSpc>
              <a:spcBef>
                <a:spcPts val="0"/>
              </a:spcBef>
              <a:buNone/>
            </a:pPr>
            <a:r>
              <a:rPr lang="en-US" sz="2000" b="1" dirty="0" smtClean="0">
                <a:solidFill>
                  <a:srgbClr val="339933"/>
                </a:solidFill>
                <a:latin typeface="Gill Sans MT" panose="020B0502020104020203" pitchFamily="34" charset="0"/>
              </a:rPr>
              <a:t>2017</a:t>
            </a:r>
            <a:r>
              <a:rPr lang="en-US" sz="2000" b="1" dirty="0" smtClean="0">
                <a:latin typeface="Gill Sans MT" panose="020B0502020104020203" pitchFamily="34" charset="0"/>
              </a:rPr>
              <a:t> </a:t>
            </a:r>
            <a:r>
              <a:rPr lang="en-US" sz="2000" b="1" dirty="0">
                <a:latin typeface="Gill Sans MT" panose="020B0502020104020203" pitchFamily="34" charset="0"/>
              </a:rPr>
              <a:t>		</a:t>
            </a:r>
            <a:r>
              <a:rPr lang="en-US" sz="2000" dirty="0">
                <a:latin typeface="Gill Sans MT" panose="020B0502020104020203" pitchFamily="34" charset="0"/>
              </a:rPr>
              <a:t>Nunavut Arctic </a:t>
            </a:r>
            <a:r>
              <a:rPr lang="en-US" sz="2000" dirty="0" smtClean="0">
                <a:latin typeface="Gill Sans MT" panose="020B0502020104020203" pitchFamily="34" charset="0"/>
              </a:rPr>
              <a:t>College visit/KTI Building &amp; Construction: </a:t>
            </a:r>
            <a:r>
              <a:rPr lang="en-US" sz="2000" dirty="0" err="1" smtClean="0">
                <a:latin typeface="Gill Sans MT" panose="020B0502020104020203" pitchFamily="34" charset="0"/>
              </a:rPr>
              <a:t>Teema</a:t>
            </a:r>
            <a:r>
              <a:rPr lang="en-US" sz="2000" dirty="0" smtClean="0">
                <a:latin typeface="Gill Sans MT" panose="020B0502020104020203" pitchFamily="34" charset="0"/>
              </a:rPr>
              <a:t> </a:t>
            </a:r>
            <a:r>
              <a:rPr lang="en-US" sz="2000" dirty="0" err="1" smtClean="0">
                <a:latin typeface="Gill Sans MT" panose="020B0502020104020203" pitchFamily="34" charset="0"/>
              </a:rPr>
              <a:t>Palluq</a:t>
            </a:r>
            <a:r>
              <a:rPr lang="en-US" sz="2000" dirty="0">
                <a:latin typeface="Gill Sans MT" panose="020B0502020104020203" pitchFamily="34" charset="0"/>
              </a:rPr>
              <a:t> &amp; </a:t>
            </a:r>
            <a:r>
              <a:rPr lang="en-US" sz="2000" dirty="0" smtClean="0">
                <a:latin typeface="Gill Sans MT" panose="020B0502020104020203" pitchFamily="34" charset="0"/>
              </a:rPr>
              <a:t>Kevin </a:t>
            </a:r>
            <a:r>
              <a:rPr lang="en-US" sz="2000" dirty="0" err="1" smtClean="0">
                <a:latin typeface="Gill Sans MT" panose="020B0502020104020203" pitchFamily="34" charset="0"/>
              </a:rPr>
              <a:t>Killiktee</a:t>
            </a:r>
            <a:endParaRPr lang="en-US" sz="2000" dirty="0">
              <a:latin typeface="Gill Sans MT" panose="020B0502020104020203" pitchFamily="34" charset="0"/>
            </a:endParaRPr>
          </a:p>
          <a:p>
            <a:pPr marL="0" indent="0">
              <a:lnSpc>
                <a:spcPts val="1500"/>
              </a:lnSpc>
              <a:spcBef>
                <a:spcPts val="0"/>
              </a:spcBef>
              <a:buFont typeface="Arial" panose="020B0604020202020204" pitchFamily="34" charset="0"/>
              <a:buNone/>
            </a:pPr>
            <a:endParaRPr lang="en-US" sz="1600" i="1" dirty="0" smtClean="0">
              <a:latin typeface="Calibri" pitchFamily="34" charset="0"/>
            </a:endParaRPr>
          </a:p>
          <a:p>
            <a:pPr marL="0" indent="0">
              <a:lnSpc>
                <a:spcPts val="1500"/>
              </a:lnSpc>
              <a:spcBef>
                <a:spcPts val="0"/>
              </a:spcBef>
              <a:buFont typeface="Arial" panose="020B0604020202020204" pitchFamily="34" charset="0"/>
              <a:buNone/>
            </a:pPr>
            <a:r>
              <a:rPr lang="en-US" sz="1600" i="1" dirty="0" smtClean="0">
                <a:latin typeface="Calibri" pitchFamily="34" charset="0"/>
              </a:rPr>
              <a:t>                    </a:t>
            </a:r>
          </a:p>
          <a:p>
            <a:pPr>
              <a:buFont typeface="Arial" panose="020B0604020202020204" pitchFamily="34" charset="0"/>
              <a:buNone/>
            </a:pPr>
            <a:endParaRPr lang="en-US" sz="1600" dirty="0" smtClean="0">
              <a:latin typeface="Calibri" pitchFamily="34" charset="0"/>
            </a:endParaRPr>
          </a:p>
          <a:p>
            <a:pPr>
              <a:buFontTx/>
              <a:buAutoNum type="arabicPlain" startAt="2014"/>
            </a:pPr>
            <a:endParaRPr lang="en-US" sz="1600" dirty="0" smtClean="0">
              <a:latin typeface="Calibri" pitchFamily="34" charset="0"/>
            </a:endParaRPr>
          </a:p>
          <a:p>
            <a:pPr>
              <a:buFontTx/>
              <a:buAutoNum type="arabicPlain" startAt="2014"/>
            </a:pPr>
            <a:endParaRPr lang="en-US" sz="1600" dirty="0" smtClean="0">
              <a:latin typeface="Calibri" pitchFamily="34" charset="0"/>
            </a:endParaRPr>
          </a:p>
          <a:p>
            <a:pPr>
              <a:buFontTx/>
              <a:buNone/>
            </a:pPr>
            <a:endParaRPr lang="en-US" sz="1600" dirty="0" smtClean="0">
              <a:latin typeface="Calibri" pitchFamily="34" charset="0"/>
            </a:endParaRPr>
          </a:p>
          <a:p>
            <a:pPr>
              <a:buFontTx/>
              <a:buNone/>
            </a:pPr>
            <a:endParaRPr lang="en-US" sz="1600" dirty="0" smtClean="0">
              <a:latin typeface="Calibri" pitchFamily="34" charset="0"/>
            </a:endParaRPr>
          </a:p>
        </p:txBody>
      </p:sp>
      <p:sp>
        <p:nvSpPr>
          <p:cNvPr id="13" name="Title 7"/>
          <p:cNvSpPr txBox="1">
            <a:spLocks/>
          </p:cNvSpPr>
          <p:nvPr/>
        </p:nvSpPr>
        <p:spPr>
          <a:xfrm>
            <a:off x="-47858" y="-9625"/>
            <a:ext cx="12192000" cy="1206377"/>
          </a:xfrm>
          <a:prstGeom prst="rect">
            <a:avLst/>
          </a:prstGeom>
          <a:solidFill>
            <a:srgbClr val="003399"/>
          </a:solidFill>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a:r>
              <a:rPr lang="en-US" b="1" dirty="0" smtClean="0">
                <a:solidFill>
                  <a:schemeClr val="bg1">
                    <a:lumMod val="95000"/>
                  </a:schemeClr>
                </a:solidFill>
                <a:latin typeface="Gill Sans MT" panose="020B0502020104020203" pitchFamily="34" charset="0"/>
              </a:rPr>
              <a:t>Our </a:t>
            </a:r>
            <a:r>
              <a:rPr lang="en-US" b="1" dirty="0">
                <a:solidFill>
                  <a:schemeClr val="bg1">
                    <a:lumMod val="95000"/>
                  </a:schemeClr>
                </a:solidFill>
                <a:latin typeface="Gill Sans MT" panose="020B0502020104020203" pitchFamily="34" charset="0"/>
              </a:rPr>
              <a:t>Mission: </a:t>
            </a:r>
          </a:p>
          <a:p>
            <a:pPr algn="ctr"/>
            <a:r>
              <a:rPr lang="en-US" sz="4100" b="1" dirty="0">
                <a:solidFill>
                  <a:schemeClr val="bg1">
                    <a:lumMod val="95000"/>
                  </a:schemeClr>
                </a:solidFill>
                <a:latin typeface="Gill Sans MT" panose="020B0502020104020203" pitchFamily="34" charset="0"/>
              </a:rPr>
              <a:t>”To educate &amp; prepare Greenlanders for work in the construction-</a:t>
            </a:r>
          </a:p>
          <a:p>
            <a:pPr algn="ctr"/>
            <a:r>
              <a:rPr lang="en-US" sz="4100" b="1" dirty="0">
                <a:solidFill>
                  <a:schemeClr val="bg1">
                    <a:lumMod val="95000"/>
                  </a:schemeClr>
                </a:solidFill>
                <a:latin typeface="Gill Sans MT" panose="020B0502020104020203" pitchFamily="34" charset="0"/>
              </a:rPr>
              <a:t>and mining industry of the future Greenland”</a:t>
            </a:r>
            <a:endParaRPr lang="en-US" sz="4100" b="1" dirty="0" smtClean="0">
              <a:solidFill>
                <a:schemeClr val="bg1">
                  <a:lumMod val="95000"/>
                </a:schemeClr>
              </a:solidFill>
              <a:latin typeface="Gill Sans MT" panose="020B0502020104020203" pitchFamily="34" charset="0"/>
            </a:endParaRPr>
          </a:p>
        </p:txBody>
      </p:sp>
    </p:spTree>
    <p:extLst>
      <p:ext uri="{BB962C8B-B14F-4D97-AF65-F5344CB8AC3E}">
        <p14:creationId xmlns:p14="http://schemas.microsoft.com/office/powerpoint/2010/main" val="3479168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8" y="972153"/>
            <a:ext cx="12299059" cy="5885848"/>
          </a:xfrm>
          <a:prstGeom prst="rect">
            <a:avLst/>
          </a:prstGeom>
        </p:spPr>
      </p:pic>
      <p:sp>
        <p:nvSpPr>
          <p:cNvPr id="3" name="Title 7"/>
          <p:cNvSpPr txBox="1">
            <a:spLocks/>
          </p:cNvSpPr>
          <p:nvPr/>
        </p:nvSpPr>
        <p:spPr>
          <a:xfrm>
            <a:off x="0" y="0"/>
            <a:ext cx="12192000" cy="1206377"/>
          </a:xfrm>
          <a:prstGeom prst="rect">
            <a:avLst/>
          </a:prstGeom>
          <a:solidFill>
            <a:srgbClr val="003399"/>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a:r>
              <a:rPr lang="en-US" sz="4100" b="1" dirty="0" smtClean="0">
                <a:solidFill>
                  <a:schemeClr val="bg1">
                    <a:lumMod val="95000"/>
                  </a:schemeClr>
                </a:solidFill>
                <a:latin typeface="Gill Sans MT" panose="020B0502020104020203" pitchFamily="34" charset="0"/>
              </a:rPr>
              <a:t>Mining &amp; </a:t>
            </a:r>
            <a:r>
              <a:rPr lang="en-US" sz="4100" b="1" dirty="0" err="1" smtClean="0">
                <a:solidFill>
                  <a:schemeClr val="bg1">
                    <a:lumMod val="95000"/>
                  </a:schemeClr>
                </a:solidFill>
                <a:latin typeface="Gill Sans MT" panose="020B0502020104020203" pitchFamily="34" charset="0"/>
              </a:rPr>
              <a:t>Constuction</a:t>
            </a:r>
            <a:r>
              <a:rPr lang="en-US" sz="4100" b="1" dirty="0" smtClean="0">
                <a:solidFill>
                  <a:schemeClr val="bg1">
                    <a:lumMod val="95000"/>
                  </a:schemeClr>
                </a:solidFill>
                <a:latin typeface="Gill Sans MT" panose="020B0502020104020203" pitchFamily="34" charset="0"/>
              </a:rPr>
              <a:t> Skills Training Area </a:t>
            </a:r>
          </a:p>
        </p:txBody>
      </p:sp>
    </p:spTree>
    <p:extLst>
      <p:ext uri="{BB962C8B-B14F-4D97-AF65-F5344CB8AC3E}">
        <p14:creationId xmlns:p14="http://schemas.microsoft.com/office/powerpoint/2010/main" val="3744980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7"/>
          <p:cNvSpPr txBox="1">
            <a:spLocks/>
          </p:cNvSpPr>
          <p:nvPr/>
        </p:nvSpPr>
        <p:spPr>
          <a:xfrm>
            <a:off x="0" y="1"/>
            <a:ext cx="12192000" cy="1174282"/>
          </a:xfrm>
          <a:prstGeom prst="rect">
            <a:avLst/>
          </a:prstGeom>
          <a:solidFill>
            <a:srgbClr val="0033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fontAlgn="auto">
              <a:spcAft>
                <a:spcPts val="0"/>
              </a:spcAft>
              <a:defRPr/>
            </a:pPr>
            <a:r>
              <a:rPr lang="en-US" b="1" dirty="0">
                <a:solidFill>
                  <a:schemeClr val="bg1"/>
                </a:solidFill>
                <a:latin typeface="Gill Sans MT" panose="020B0502020104020203" pitchFamily="34" charset="0"/>
              </a:rPr>
              <a:t>Current </a:t>
            </a:r>
            <a:r>
              <a:rPr lang="en-US" b="1" dirty="0" smtClean="0">
                <a:solidFill>
                  <a:schemeClr val="bg1"/>
                </a:solidFill>
                <a:latin typeface="Gill Sans MT" panose="020B0502020104020203" pitchFamily="34" charset="0"/>
              </a:rPr>
              <a:t>Education </a:t>
            </a:r>
          </a:p>
          <a:p>
            <a:pPr algn="ctr" fontAlgn="auto">
              <a:spcAft>
                <a:spcPts val="0"/>
              </a:spcAft>
              <a:defRPr/>
            </a:pPr>
            <a:r>
              <a:rPr lang="en-US" b="1" dirty="0" smtClean="0">
                <a:solidFill>
                  <a:schemeClr val="bg1"/>
                </a:solidFill>
                <a:latin typeface="Gill Sans MT" panose="020B0502020104020203" pitchFamily="34" charset="0"/>
              </a:rPr>
              <a:t>Journeymen </a:t>
            </a:r>
            <a:r>
              <a:rPr lang="en-US" b="1" dirty="0">
                <a:solidFill>
                  <a:schemeClr val="bg1"/>
                </a:solidFill>
                <a:latin typeface="Gill Sans MT" panose="020B0502020104020203" pitchFamily="34" charset="0"/>
              </a:rPr>
              <a:t>Certificates</a:t>
            </a:r>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972" y="1219171"/>
            <a:ext cx="4897637" cy="5571453"/>
          </a:xfrm>
          <a:prstGeom prst="rect">
            <a:avLst/>
          </a:prstGeom>
        </p:spPr>
      </p:pic>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1121" y="1434102"/>
            <a:ext cx="2940114" cy="1767886"/>
          </a:xfrm>
          <a:prstGeom prst="rect">
            <a:avLst/>
          </a:prstGeom>
        </p:spPr>
      </p:pic>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316" y="4957011"/>
            <a:ext cx="3308531" cy="1617044"/>
          </a:xfrm>
          <a:prstGeom prst="rect">
            <a:avLst/>
          </a:prstGeom>
        </p:spPr>
      </p:pic>
    </p:spTree>
    <p:extLst>
      <p:ext uri="{BB962C8B-B14F-4D97-AF65-F5344CB8AC3E}">
        <p14:creationId xmlns:p14="http://schemas.microsoft.com/office/powerpoint/2010/main" val="2524020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oma\Downloads\collage-2017-04-15 (2).jpg"/>
          <p:cNvPicPr>
            <a:picLocks noChangeAspect="1" noChangeArrowheads="1"/>
          </p:cNvPicPr>
          <p:nvPr/>
        </p:nvPicPr>
        <p:blipFill>
          <a:blip r:embed="rId2" cstate="print"/>
          <a:srcRect/>
          <a:stretch>
            <a:fillRect/>
          </a:stretch>
        </p:blipFill>
        <p:spPr bwMode="auto">
          <a:xfrm>
            <a:off x="115501" y="1467942"/>
            <a:ext cx="6052643" cy="4526563"/>
          </a:xfrm>
          <a:prstGeom prst="rect">
            <a:avLst/>
          </a:prstGeom>
          <a:noFill/>
        </p:spPr>
      </p:pic>
      <p:sp>
        <p:nvSpPr>
          <p:cNvPr id="3" name="Title 7"/>
          <p:cNvSpPr txBox="1">
            <a:spLocks/>
          </p:cNvSpPr>
          <p:nvPr/>
        </p:nvSpPr>
        <p:spPr>
          <a:xfrm>
            <a:off x="0" y="1"/>
            <a:ext cx="12192000" cy="1174282"/>
          </a:xfrm>
          <a:prstGeom prst="rect">
            <a:avLst/>
          </a:prstGeom>
          <a:solidFill>
            <a:srgbClr val="003399"/>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300" b="1" dirty="0" smtClean="0">
              <a:solidFill>
                <a:schemeClr val="bg1">
                  <a:lumMod val="95000"/>
                </a:schemeClr>
              </a:solidFill>
              <a:latin typeface="Gill Sans MT" panose="020B0502020104020203" pitchFamily="34" charset="0"/>
            </a:endParaRPr>
          </a:p>
          <a:p>
            <a:pPr algn="ctr"/>
            <a:r>
              <a:rPr lang="en-US" sz="4100" b="1" dirty="0" smtClean="0">
                <a:solidFill>
                  <a:schemeClr val="bg1">
                    <a:lumMod val="95000"/>
                  </a:schemeClr>
                </a:solidFill>
                <a:latin typeface="Gill Sans MT" panose="020B0502020104020203" pitchFamily="34" charset="0"/>
              </a:rPr>
              <a:t>Heavy Equipment</a:t>
            </a:r>
          </a:p>
        </p:txBody>
      </p:sp>
      <p:pic>
        <p:nvPicPr>
          <p:cNvPr id="4" name="Billede 3" descr="collage-2017-04-15 (3).jpg"/>
          <p:cNvPicPr>
            <a:picLocks noChangeAspect="1"/>
          </p:cNvPicPr>
          <p:nvPr/>
        </p:nvPicPr>
        <p:blipFill>
          <a:blip r:embed="rId3" cstate="print"/>
          <a:stretch>
            <a:fillRect/>
          </a:stretch>
        </p:blipFill>
        <p:spPr>
          <a:xfrm>
            <a:off x="6168144" y="1429442"/>
            <a:ext cx="5916183" cy="4437138"/>
          </a:xfrm>
          <a:prstGeom prst="rect">
            <a:avLst/>
          </a:prstGeom>
        </p:spPr>
      </p:pic>
    </p:spTree>
    <p:extLst>
      <p:ext uri="{BB962C8B-B14F-4D97-AF65-F5344CB8AC3E}">
        <p14:creationId xmlns:p14="http://schemas.microsoft.com/office/powerpoint/2010/main" val="749933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ADB9CA"/>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46491</TotalTime>
  <Words>1670</Words>
  <Application>Microsoft Office PowerPoint</Application>
  <PresentationFormat>Widescreen</PresentationFormat>
  <Paragraphs>429</Paragraphs>
  <Slides>32</Slides>
  <Notes>13</Notes>
  <HiddenSlides>0</HiddenSlides>
  <MMClips>0</MMClips>
  <ScaleCrop>false</ScaleCrop>
  <HeadingPairs>
    <vt:vector size="6" baseType="variant">
      <vt:variant>
        <vt:lpstr>Benyttede skrifttyper</vt:lpstr>
      </vt:variant>
      <vt:variant>
        <vt:i4>8</vt:i4>
      </vt:variant>
      <vt:variant>
        <vt:lpstr>Tema</vt:lpstr>
      </vt:variant>
      <vt:variant>
        <vt:i4>3</vt:i4>
      </vt:variant>
      <vt:variant>
        <vt:lpstr>Slidetitler</vt:lpstr>
      </vt:variant>
      <vt:variant>
        <vt:i4>32</vt:i4>
      </vt:variant>
    </vt:vector>
  </HeadingPairs>
  <TitlesOfParts>
    <vt:vector size="43" baseType="lpstr">
      <vt:lpstr>Arial</vt:lpstr>
      <vt:lpstr>Calibri</vt:lpstr>
      <vt:lpstr>Calibri Light</vt:lpstr>
      <vt:lpstr>FontAwesome</vt:lpstr>
      <vt:lpstr>Gill Sans MT</vt:lpstr>
      <vt:lpstr>Open Sans</vt:lpstr>
      <vt:lpstr>Times New Roman</vt:lpstr>
      <vt:lpstr>Wingdings</vt:lpstr>
      <vt:lpstr>Office Theme</vt:lpstr>
      <vt:lpstr>Blank</vt:lpstr>
      <vt:lpstr>TITLES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Kalaallit Airports A/S:  Greenland: Planned Extended &amp; New Airports</vt:lpstr>
      <vt:lpstr>PowerPoint-præsentation</vt:lpstr>
      <vt:lpstr>PowerPoint-præsentation</vt:lpstr>
      <vt:lpstr>PowerPoint-præsentation</vt:lpstr>
      <vt:lpstr>International Cooperation</vt:lpstr>
      <vt:lpstr>International Cooperation</vt:lpstr>
      <vt:lpstr>International Cooperation</vt:lpstr>
      <vt:lpstr>Nunavut Arctic College &amp; Tech College Greenland Memorandum of Understanding – May 2016 </vt:lpstr>
      <vt:lpstr>International Activities</vt:lpstr>
      <vt:lpstr>International Activities</vt:lpstr>
      <vt:lpstr>International Activities</vt:lpstr>
      <vt:lpstr>International Activities</vt:lpstr>
      <vt:lpstr>International Activities</vt:lpstr>
      <vt:lpstr>International Activities</vt:lpstr>
      <vt:lpstr>International Activities</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större - a multipurpose PowerPoint template</dc:title>
  <dc:creator>showeet.com</dc:creator>
  <dc:description>© Copyright Showeet.com</dc:description>
  <cp:lastModifiedBy>Curtis Chapman</cp:lastModifiedBy>
  <cp:revision>168</cp:revision>
  <cp:lastPrinted>2018-04-04T14:51:56Z</cp:lastPrinted>
  <dcterms:created xsi:type="dcterms:W3CDTF">2016-07-27T20:38:12Z</dcterms:created>
  <dcterms:modified xsi:type="dcterms:W3CDTF">2019-02-19T16:35:50Z</dcterms:modified>
  <cp:category>Templates</cp:category>
</cp:coreProperties>
</file>